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81" r:id="rId3"/>
    <p:sldId id="265" r:id="rId4"/>
    <p:sldId id="257" r:id="rId5"/>
    <p:sldId id="258" r:id="rId6"/>
    <p:sldId id="260" r:id="rId7"/>
    <p:sldId id="261" r:id="rId8"/>
    <p:sldId id="262" r:id="rId9"/>
    <p:sldId id="263" r:id="rId10"/>
    <p:sldId id="264" r:id="rId11"/>
    <p:sldId id="268" r:id="rId12"/>
    <p:sldId id="269" r:id="rId13"/>
    <p:sldId id="287" r:id="rId14"/>
    <p:sldId id="270" r:id="rId15"/>
    <p:sldId id="271" r:id="rId16"/>
    <p:sldId id="275" r:id="rId17"/>
    <p:sldId id="272" r:id="rId18"/>
    <p:sldId id="286" r:id="rId19"/>
    <p:sldId id="289" r:id="rId20"/>
    <p:sldId id="285" r:id="rId21"/>
    <p:sldId id="280" r:id="rId22"/>
    <p:sldId id="276" r:id="rId23"/>
    <p:sldId id="277" r:id="rId24"/>
    <p:sldId id="290" r:id="rId25"/>
    <p:sldId id="259" r:id="rId26"/>
    <p:sldId id="282" r:id="rId27"/>
    <p:sldId id="283" r:id="rId28"/>
    <p:sldId id="284" r:id="rId29"/>
  </p:sldIdLst>
  <p:sldSz cx="9144000" cy="6858000" type="screen4x3"/>
  <p:notesSz cx="6794500" cy="9931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DD3"/>
    <a:srgbClr val="99FFCC"/>
    <a:srgbClr val="FFF0C1"/>
    <a:srgbClr val="FFE48F"/>
    <a:srgbClr val="FF66CC"/>
    <a:srgbClr val="FFAFAF"/>
    <a:srgbClr val="99CC00"/>
    <a:srgbClr val="4BACC6"/>
    <a:srgbClr val="BDFFDE"/>
    <a:srgbClr val="C59E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92" autoAdjust="0"/>
    <p:restoredTop sz="79191" autoAdjust="0"/>
  </p:normalViewPr>
  <p:slideViewPr>
    <p:cSldViewPr>
      <p:cViewPr>
        <p:scale>
          <a:sx n="60" d="100"/>
          <a:sy n="60" d="100"/>
        </p:scale>
        <p:origin x="-1188" y="-5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B4B95C-A77D-4C84-8CDE-1D55154408AD}" type="doc">
      <dgm:prSet loTypeId="urn:microsoft.com/office/officeart/2005/8/layout/chevron1" loCatId="process" qsTypeId="urn:microsoft.com/office/officeart/2005/8/quickstyle/simple1" qsCatId="simple" csTypeId="urn:microsoft.com/office/officeart/2005/8/colors/accent3_2" csCatId="accent3" phldr="1"/>
      <dgm:spPr/>
    </dgm:pt>
    <dgm:pt modelId="{487CCC52-3843-49EB-84AD-40D2F511BFF9}">
      <dgm:prSet phldrT="[Texte]"/>
      <dgm:spPr/>
      <dgm:t>
        <a:bodyPr/>
        <a:lstStyle/>
        <a:p>
          <a:r>
            <a:rPr lang="fr-FR" b="1" dirty="0" smtClean="0"/>
            <a:t>Short </a:t>
          </a:r>
          <a:r>
            <a:rPr lang="fr-FR" b="1" dirty="0" err="1" smtClean="0"/>
            <a:t>term</a:t>
          </a:r>
          <a:endParaRPr lang="fr-FR" b="1" dirty="0"/>
        </a:p>
      </dgm:t>
    </dgm:pt>
    <dgm:pt modelId="{7911EB77-D503-443C-A041-489D587ABA93}" type="parTrans" cxnId="{5FE66CBB-6022-4538-A486-65BC5D553771}">
      <dgm:prSet/>
      <dgm:spPr/>
      <dgm:t>
        <a:bodyPr/>
        <a:lstStyle/>
        <a:p>
          <a:endParaRPr lang="fr-FR" b="1"/>
        </a:p>
      </dgm:t>
    </dgm:pt>
    <dgm:pt modelId="{B5CC7411-DD6F-4BEF-815C-97081211057A}" type="sibTrans" cxnId="{5FE66CBB-6022-4538-A486-65BC5D553771}">
      <dgm:prSet/>
      <dgm:spPr/>
      <dgm:t>
        <a:bodyPr/>
        <a:lstStyle/>
        <a:p>
          <a:endParaRPr lang="fr-FR" b="1"/>
        </a:p>
      </dgm:t>
    </dgm:pt>
    <dgm:pt modelId="{191267E5-E864-4596-B690-66E9E7D49A8E}">
      <dgm:prSet phldrT="[Texte]"/>
      <dgm:spPr/>
      <dgm:t>
        <a:bodyPr/>
        <a:lstStyle/>
        <a:p>
          <a:r>
            <a:rPr lang="fr-FR" b="1" dirty="0" smtClean="0"/>
            <a:t>Middle </a:t>
          </a:r>
          <a:r>
            <a:rPr lang="fr-FR" b="1" dirty="0" err="1" smtClean="0"/>
            <a:t>term</a:t>
          </a:r>
          <a:endParaRPr lang="fr-FR" b="1" dirty="0"/>
        </a:p>
      </dgm:t>
    </dgm:pt>
    <dgm:pt modelId="{1D096396-29B1-4A88-926D-77D28D9C30DF}" type="parTrans" cxnId="{7CD301C7-550F-40E5-8ABC-ED59BC2AC750}">
      <dgm:prSet/>
      <dgm:spPr/>
      <dgm:t>
        <a:bodyPr/>
        <a:lstStyle/>
        <a:p>
          <a:endParaRPr lang="fr-FR" b="1"/>
        </a:p>
      </dgm:t>
    </dgm:pt>
    <dgm:pt modelId="{2E9AFA65-6F23-4540-AC3C-DC62CB3B51F2}" type="sibTrans" cxnId="{7CD301C7-550F-40E5-8ABC-ED59BC2AC750}">
      <dgm:prSet/>
      <dgm:spPr/>
      <dgm:t>
        <a:bodyPr/>
        <a:lstStyle/>
        <a:p>
          <a:endParaRPr lang="fr-FR" b="1"/>
        </a:p>
      </dgm:t>
    </dgm:pt>
    <dgm:pt modelId="{A272C5B7-5850-41D7-9BAB-9AB004F7D617}">
      <dgm:prSet phldrT="[Texte]"/>
      <dgm:spPr/>
      <dgm:t>
        <a:bodyPr/>
        <a:lstStyle/>
        <a:p>
          <a:r>
            <a:rPr lang="fr-FR" b="1" dirty="0" smtClean="0"/>
            <a:t>Long </a:t>
          </a:r>
          <a:r>
            <a:rPr lang="fr-FR" b="1" dirty="0" err="1" smtClean="0"/>
            <a:t>term</a:t>
          </a:r>
          <a:endParaRPr lang="fr-FR" b="1" dirty="0"/>
        </a:p>
      </dgm:t>
    </dgm:pt>
    <dgm:pt modelId="{5CE35B60-C749-443C-80D0-92A3663F4A53}" type="parTrans" cxnId="{63030A6C-4588-4455-8593-DFACD6215CDE}">
      <dgm:prSet/>
      <dgm:spPr/>
      <dgm:t>
        <a:bodyPr/>
        <a:lstStyle/>
        <a:p>
          <a:endParaRPr lang="fr-FR" b="1"/>
        </a:p>
      </dgm:t>
    </dgm:pt>
    <dgm:pt modelId="{7A28DE50-0734-4727-A753-ED485A542586}" type="sibTrans" cxnId="{63030A6C-4588-4455-8593-DFACD6215CDE}">
      <dgm:prSet/>
      <dgm:spPr/>
      <dgm:t>
        <a:bodyPr/>
        <a:lstStyle/>
        <a:p>
          <a:endParaRPr lang="fr-FR" b="1"/>
        </a:p>
      </dgm:t>
    </dgm:pt>
    <dgm:pt modelId="{1D007536-A741-4E75-83C2-EE3B460F9190}" type="pres">
      <dgm:prSet presAssocID="{4FB4B95C-A77D-4C84-8CDE-1D55154408AD}" presName="Name0" presStyleCnt="0">
        <dgm:presLayoutVars>
          <dgm:dir/>
          <dgm:animLvl val="lvl"/>
          <dgm:resizeHandles val="exact"/>
        </dgm:presLayoutVars>
      </dgm:prSet>
      <dgm:spPr/>
    </dgm:pt>
    <dgm:pt modelId="{FF398654-E863-4CF8-85FF-3BB36F5C4184}" type="pres">
      <dgm:prSet presAssocID="{487CCC52-3843-49EB-84AD-40D2F511BFF9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0CB11C5-4B5F-4D3F-9D52-7CAC6DFAC819}" type="pres">
      <dgm:prSet presAssocID="{B5CC7411-DD6F-4BEF-815C-97081211057A}" presName="parTxOnlySpace" presStyleCnt="0"/>
      <dgm:spPr/>
    </dgm:pt>
    <dgm:pt modelId="{6AF44B86-140F-4109-9AAC-9124C426B46B}" type="pres">
      <dgm:prSet presAssocID="{191267E5-E864-4596-B690-66E9E7D49A8E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A4B561C-4DCE-467B-B9B9-FD5A094997A6}" type="pres">
      <dgm:prSet presAssocID="{2E9AFA65-6F23-4540-AC3C-DC62CB3B51F2}" presName="parTxOnlySpace" presStyleCnt="0"/>
      <dgm:spPr/>
    </dgm:pt>
    <dgm:pt modelId="{7E5FA7B2-C413-4D38-B49D-DF5C69008240}" type="pres">
      <dgm:prSet presAssocID="{A272C5B7-5850-41D7-9BAB-9AB004F7D617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7CD301C7-550F-40E5-8ABC-ED59BC2AC750}" srcId="{4FB4B95C-A77D-4C84-8CDE-1D55154408AD}" destId="{191267E5-E864-4596-B690-66E9E7D49A8E}" srcOrd="1" destOrd="0" parTransId="{1D096396-29B1-4A88-926D-77D28D9C30DF}" sibTransId="{2E9AFA65-6F23-4540-AC3C-DC62CB3B51F2}"/>
    <dgm:cxn modelId="{E964C686-B6D8-4869-8E8C-321DA31D5730}" type="presOf" srcId="{191267E5-E864-4596-B690-66E9E7D49A8E}" destId="{6AF44B86-140F-4109-9AAC-9124C426B46B}" srcOrd="0" destOrd="0" presId="urn:microsoft.com/office/officeart/2005/8/layout/chevron1"/>
    <dgm:cxn modelId="{71E1DBF3-7524-423D-AA53-870A72F28DF5}" type="presOf" srcId="{A272C5B7-5850-41D7-9BAB-9AB004F7D617}" destId="{7E5FA7B2-C413-4D38-B49D-DF5C69008240}" srcOrd="0" destOrd="0" presId="urn:microsoft.com/office/officeart/2005/8/layout/chevron1"/>
    <dgm:cxn modelId="{5FE66CBB-6022-4538-A486-65BC5D553771}" srcId="{4FB4B95C-A77D-4C84-8CDE-1D55154408AD}" destId="{487CCC52-3843-49EB-84AD-40D2F511BFF9}" srcOrd="0" destOrd="0" parTransId="{7911EB77-D503-443C-A041-489D587ABA93}" sibTransId="{B5CC7411-DD6F-4BEF-815C-97081211057A}"/>
    <dgm:cxn modelId="{A0137784-DBAA-421A-979D-A33CC2920910}" type="presOf" srcId="{4FB4B95C-A77D-4C84-8CDE-1D55154408AD}" destId="{1D007536-A741-4E75-83C2-EE3B460F9190}" srcOrd="0" destOrd="0" presId="urn:microsoft.com/office/officeart/2005/8/layout/chevron1"/>
    <dgm:cxn modelId="{38120A7E-E116-475E-A47D-A7FB7EFDA0EF}" type="presOf" srcId="{487CCC52-3843-49EB-84AD-40D2F511BFF9}" destId="{FF398654-E863-4CF8-85FF-3BB36F5C4184}" srcOrd="0" destOrd="0" presId="urn:microsoft.com/office/officeart/2005/8/layout/chevron1"/>
    <dgm:cxn modelId="{63030A6C-4588-4455-8593-DFACD6215CDE}" srcId="{4FB4B95C-A77D-4C84-8CDE-1D55154408AD}" destId="{A272C5B7-5850-41D7-9BAB-9AB004F7D617}" srcOrd="2" destOrd="0" parTransId="{5CE35B60-C749-443C-80D0-92A3663F4A53}" sibTransId="{7A28DE50-0734-4727-A753-ED485A542586}"/>
    <dgm:cxn modelId="{36A9ABE2-6E29-4BF1-B5EE-8B2FE8E28FA5}" type="presParOf" srcId="{1D007536-A741-4E75-83C2-EE3B460F9190}" destId="{FF398654-E863-4CF8-85FF-3BB36F5C4184}" srcOrd="0" destOrd="0" presId="urn:microsoft.com/office/officeart/2005/8/layout/chevron1"/>
    <dgm:cxn modelId="{E0850DB8-C973-4D90-855E-776DB639C6FA}" type="presParOf" srcId="{1D007536-A741-4E75-83C2-EE3B460F9190}" destId="{A0CB11C5-4B5F-4D3F-9D52-7CAC6DFAC819}" srcOrd="1" destOrd="0" presId="urn:microsoft.com/office/officeart/2005/8/layout/chevron1"/>
    <dgm:cxn modelId="{1A7B8952-C51F-49C7-ACC0-A8A54507913F}" type="presParOf" srcId="{1D007536-A741-4E75-83C2-EE3B460F9190}" destId="{6AF44B86-140F-4109-9AAC-9124C426B46B}" srcOrd="2" destOrd="0" presId="urn:microsoft.com/office/officeart/2005/8/layout/chevron1"/>
    <dgm:cxn modelId="{07AA7186-EDC2-4CE7-9BF4-20324536EC91}" type="presParOf" srcId="{1D007536-A741-4E75-83C2-EE3B460F9190}" destId="{5A4B561C-4DCE-467B-B9B9-FD5A094997A6}" srcOrd="3" destOrd="0" presId="urn:microsoft.com/office/officeart/2005/8/layout/chevron1"/>
    <dgm:cxn modelId="{F49FDB91-AB94-43F0-9FE7-EFF47754F103}" type="presParOf" srcId="{1D007536-A741-4E75-83C2-EE3B460F9190}" destId="{7E5FA7B2-C413-4D38-B49D-DF5C69008240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2EB1C5-4BDA-4ED6-81E7-19F4CE423E9F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0132A2DF-B6F2-4FA8-AD79-B3796E7CC46A}">
      <dgm:prSet phldrT="[Texte]" custT="1"/>
      <dgm:spPr/>
      <dgm:t>
        <a:bodyPr/>
        <a:lstStyle/>
        <a:p>
          <a:r>
            <a:rPr lang="fr-FR" sz="2800" dirty="0" smtClean="0"/>
            <a:t>Short </a:t>
          </a:r>
          <a:r>
            <a:rPr lang="fr-FR" sz="2800" dirty="0" err="1" smtClean="0"/>
            <a:t>term</a:t>
          </a:r>
          <a:endParaRPr lang="fr-FR" sz="2800" dirty="0"/>
        </a:p>
      </dgm:t>
    </dgm:pt>
    <dgm:pt modelId="{ABA76CBC-D117-4550-836C-AA389D1A3AB4}" type="parTrans" cxnId="{55309B0C-20DB-4256-8FA9-735F534EC946}">
      <dgm:prSet/>
      <dgm:spPr/>
      <dgm:t>
        <a:bodyPr/>
        <a:lstStyle/>
        <a:p>
          <a:endParaRPr lang="fr-FR"/>
        </a:p>
      </dgm:t>
    </dgm:pt>
    <dgm:pt modelId="{F4050CE4-B13A-4D2A-B40E-7B3474BFB985}" type="sibTrans" cxnId="{55309B0C-20DB-4256-8FA9-735F534EC946}">
      <dgm:prSet/>
      <dgm:spPr/>
      <dgm:t>
        <a:bodyPr/>
        <a:lstStyle/>
        <a:p>
          <a:endParaRPr lang="fr-FR"/>
        </a:p>
      </dgm:t>
    </dgm:pt>
    <dgm:pt modelId="{D83FCC8B-4AC0-4A7C-B670-1D265321CC61}">
      <dgm:prSet phldrT="[Texte]" custT="1"/>
      <dgm:spPr/>
      <dgm:t>
        <a:bodyPr/>
        <a:lstStyle/>
        <a:p>
          <a:r>
            <a:rPr lang="fr-FR" sz="2800" dirty="0" smtClean="0"/>
            <a:t>Middle </a:t>
          </a:r>
          <a:r>
            <a:rPr lang="fr-FR" sz="2800" dirty="0" err="1" smtClean="0"/>
            <a:t>term</a:t>
          </a:r>
          <a:endParaRPr lang="fr-FR" sz="2800" dirty="0"/>
        </a:p>
      </dgm:t>
    </dgm:pt>
    <dgm:pt modelId="{149D6349-9615-4BA3-82FD-651323F123C7}" type="parTrans" cxnId="{CF7FBC21-C83E-4A2E-9992-566F6A10BDBD}">
      <dgm:prSet/>
      <dgm:spPr/>
      <dgm:t>
        <a:bodyPr/>
        <a:lstStyle/>
        <a:p>
          <a:endParaRPr lang="fr-FR"/>
        </a:p>
      </dgm:t>
    </dgm:pt>
    <dgm:pt modelId="{F801DFFD-2CEC-46CC-AEC0-4E6FEDCEEE97}" type="sibTrans" cxnId="{CF7FBC21-C83E-4A2E-9992-566F6A10BDBD}">
      <dgm:prSet/>
      <dgm:spPr/>
      <dgm:t>
        <a:bodyPr/>
        <a:lstStyle/>
        <a:p>
          <a:endParaRPr lang="fr-FR"/>
        </a:p>
      </dgm:t>
    </dgm:pt>
    <dgm:pt modelId="{89B5851B-ED8D-405C-ADAF-6EEDE2F52D81}">
      <dgm:prSet phldrT="[Texte]" custT="1"/>
      <dgm:spPr/>
      <dgm:t>
        <a:bodyPr/>
        <a:lstStyle/>
        <a:p>
          <a:r>
            <a:rPr lang="fr-FR" sz="2800" dirty="0" smtClean="0"/>
            <a:t>Long </a:t>
          </a:r>
          <a:r>
            <a:rPr lang="fr-FR" sz="2800" dirty="0" err="1" smtClean="0"/>
            <a:t>term</a:t>
          </a:r>
          <a:endParaRPr lang="fr-FR" sz="2800" dirty="0"/>
        </a:p>
      </dgm:t>
    </dgm:pt>
    <dgm:pt modelId="{872CA202-E974-44CD-AB83-05536B195EDC}" type="parTrans" cxnId="{A6D6662D-091F-4680-8E4D-27A2613B1C1F}">
      <dgm:prSet/>
      <dgm:spPr/>
      <dgm:t>
        <a:bodyPr/>
        <a:lstStyle/>
        <a:p>
          <a:endParaRPr lang="fr-FR"/>
        </a:p>
      </dgm:t>
    </dgm:pt>
    <dgm:pt modelId="{FDE0554C-CE35-4A69-AAA9-34442949B53B}" type="sibTrans" cxnId="{A6D6662D-091F-4680-8E4D-27A2613B1C1F}">
      <dgm:prSet/>
      <dgm:spPr/>
      <dgm:t>
        <a:bodyPr/>
        <a:lstStyle/>
        <a:p>
          <a:endParaRPr lang="fr-FR"/>
        </a:p>
      </dgm:t>
    </dgm:pt>
    <dgm:pt modelId="{9ABF1059-DF75-44D1-A173-33E8F177ABC9}" type="pres">
      <dgm:prSet presAssocID="{1F2EB1C5-4BDA-4ED6-81E7-19F4CE423E9F}" presName="Name0" presStyleCnt="0">
        <dgm:presLayoutVars>
          <dgm:dir/>
          <dgm:animLvl val="lvl"/>
          <dgm:resizeHandles val="exact"/>
        </dgm:presLayoutVars>
      </dgm:prSet>
      <dgm:spPr/>
    </dgm:pt>
    <dgm:pt modelId="{D7E11539-CE59-4DD1-8FD0-40611319F1D6}" type="pres">
      <dgm:prSet presAssocID="{0132A2DF-B6F2-4FA8-AD79-B3796E7CC46A}" presName="parTxOnly" presStyleLbl="node1" presStyleIdx="0" presStyleCnt="3" custScaleY="35315" custLinFactNeighborY="5357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B041AC6-4038-482D-BDC2-891941FF142F}" type="pres">
      <dgm:prSet presAssocID="{F4050CE4-B13A-4D2A-B40E-7B3474BFB985}" presName="parTxOnlySpace" presStyleCnt="0"/>
      <dgm:spPr/>
    </dgm:pt>
    <dgm:pt modelId="{A3E24D1F-F8E7-4134-911A-75A778CA827E}" type="pres">
      <dgm:prSet presAssocID="{D83FCC8B-4AC0-4A7C-B670-1D265321CC61}" presName="parTxOnly" presStyleLbl="node1" presStyleIdx="1" presStyleCnt="3" custScaleY="35315" custLinFactNeighborY="5357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820B43D-4FD9-4E26-8801-7401971A8561}" type="pres">
      <dgm:prSet presAssocID="{F801DFFD-2CEC-46CC-AEC0-4E6FEDCEEE97}" presName="parTxOnlySpace" presStyleCnt="0"/>
      <dgm:spPr/>
    </dgm:pt>
    <dgm:pt modelId="{796C8A7D-C75E-4E68-978B-E43DA6F0D6F1}" type="pres">
      <dgm:prSet presAssocID="{89B5851B-ED8D-405C-ADAF-6EEDE2F52D81}" presName="parTxOnly" presStyleLbl="node1" presStyleIdx="2" presStyleCnt="3" custScaleY="35315" custLinFactNeighborY="5357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F81DF8F-877A-4747-B319-62C5D74BD7D0}" type="presOf" srcId="{D83FCC8B-4AC0-4A7C-B670-1D265321CC61}" destId="{A3E24D1F-F8E7-4134-911A-75A778CA827E}" srcOrd="0" destOrd="0" presId="urn:microsoft.com/office/officeart/2005/8/layout/chevron1"/>
    <dgm:cxn modelId="{C6F149F9-C661-EA42-810B-3159EF85486C}" type="presOf" srcId="{0132A2DF-B6F2-4FA8-AD79-B3796E7CC46A}" destId="{D7E11539-CE59-4DD1-8FD0-40611319F1D6}" srcOrd="0" destOrd="0" presId="urn:microsoft.com/office/officeart/2005/8/layout/chevron1"/>
    <dgm:cxn modelId="{6FDCCD33-F226-4E44-B663-6A2A1FD40F96}" type="presOf" srcId="{1F2EB1C5-4BDA-4ED6-81E7-19F4CE423E9F}" destId="{9ABF1059-DF75-44D1-A173-33E8F177ABC9}" srcOrd="0" destOrd="0" presId="urn:microsoft.com/office/officeart/2005/8/layout/chevron1"/>
    <dgm:cxn modelId="{55309B0C-20DB-4256-8FA9-735F534EC946}" srcId="{1F2EB1C5-4BDA-4ED6-81E7-19F4CE423E9F}" destId="{0132A2DF-B6F2-4FA8-AD79-B3796E7CC46A}" srcOrd="0" destOrd="0" parTransId="{ABA76CBC-D117-4550-836C-AA389D1A3AB4}" sibTransId="{F4050CE4-B13A-4D2A-B40E-7B3474BFB985}"/>
    <dgm:cxn modelId="{A6D6662D-091F-4680-8E4D-27A2613B1C1F}" srcId="{1F2EB1C5-4BDA-4ED6-81E7-19F4CE423E9F}" destId="{89B5851B-ED8D-405C-ADAF-6EEDE2F52D81}" srcOrd="2" destOrd="0" parTransId="{872CA202-E974-44CD-AB83-05536B195EDC}" sibTransId="{FDE0554C-CE35-4A69-AAA9-34442949B53B}"/>
    <dgm:cxn modelId="{D77DC845-12AA-2346-83E9-1B30DA0BC480}" type="presOf" srcId="{89B5851B-ED8D-405C-ADAF-6EEDE2F52D81}" destId="{796C8A7D-C75E-4E68-978B-E43DA6F0D6F1}" srcOrd="0" destOrd="0" presId="urn:microsoft.com/office/officeart/2005/8/layout/chevron1"/>
    <dgm:cxn modelId="{CF7FBC21-C83E-4A2E-9992-566F6A10BDBD}" srcId="{1F2EB1C5-4BDA-4ED6-81E7-19F4CE423E9F}" destId="{D83FCC8B-4AC0-4A7C-B670-1D265321CC61}" srcOrd="1" destOrd="0" parTransId="{149D6349-9615-4BA3-82FD-651323F123C7}" sibTransId="{F801DFFD-2CEC-46CC-AEC0-4E6FEDCEEE97}"/>
    <dgm:cxn modelId="{522396B4-879D-A341-85D4-2D2E33677C25}" type="presParOf" srcId="{9ABF1059-DF75-44D1-A173-33E8F177ABC9}" destId="{D7E11539-CE59-4DD1-8FD0-40611319F1D6}" srcOrd="0" destOrd="0" presId="urn:microsoft.com/office/officeart/2005/8/layout/chevron1"/>
    <dgm:cxn modelId="{BF258918-3699-6548-853C-077B82EE25F0}" type="presParOf" srcId="{9ABF1059-DF75-44D1-A173-33E8F177ABC9}" destId="{0B041AC6-4038-482D-BDC2-891941FF142F}" srcOrd="1" destOrd="0" presId="urn:microsoft.com/office/officeart/2005/8/layout/chevron1"/>
    <dgm:cxn modelId="{EB995ED3-BB19-2747-9585-EE1028E0BA93}" type="presParOf" srcId="{9ABF1059-DF75-44D1-A173-33E8F177ABC9}" destId="{A3E24D1F-F8E7-4134-911A-75A778CA827E}" srcOrd="2" destOrd="0" presId="urn:microsoft.com/office/officeart/2005/8/layout/chevron1"/>
    <dgm:cxn modelId="{6D75385E-F5A2-464A-9E29-35E1CAB1F6B6}" type="presParOf" srcId="{9ABF1059-DF75-44D1-A173-33E8F177ABC9}" destId="{0820B43D-4FD9-4E26-8801-7401971A8561}" srcOrd="3" destOrd="0" presId="urn:microsoft.com/office/officeart/2005/8/layout/chevron1"/>
    <dgm:cxn modelId="{100C74EB-8C87-6E44-B746-5E023A18C41D}" type="presParOf" srcId="{9ABF1059-DF75-44D1-A173-33E8F177ABC9}" destId="{796C8A7D-C75E-4E68-978B-E43DA6F0D6F1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577B5DB-A8B4-403B-A65D-71555A859B78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EF72975B-110B-4111-95B6-40ADA092799A}">
      <dgm:prSet phldrT="[Texte]"/>
      <dgm:spPr>
        <a:solidFill>
          <a:schemeClr val="accent3">
            <a:alpha val="50000"/>
          </a:schemeClr>
        </a:solidFill>
        <a:ln>
          <a:noFill/>
        </a:ln>
      </dgm:spPr>
      <dgm:t>
        <a:bodyPr/>
        <a:lstStyle/>
        <a:p>
          <a:endParaRPr lang="fr-FR" dirty="0"/>
        </a:p>
      </dgm:t>
    </dgm:pt>
    <dgm:pt modelId="{A0559082-B52A-407D-8728-6698845ADB62}" type="sibTrans" cxnId="{86884691-813A-4A33-BF8C-B21B9606D111}">
      <dgm:prSet/>
      <dgm:spPr/>
      <dgm:t>
        <a:bodyPr/>
        <a:lstStyle/>
        <a:p>
          <a:endParaRPr lang="fr-FR"/>
        </a:p>
      </dgm:t>
    </dgm:pt>
    <dgm:pt modelId="{BFB6856B-CD92-4559-A238-E93124A075CF}" type="parTrans" cxnId="{86884691-813A-4A33-BF8C-B21B9606D111}">
      <dgm:prSet/>
      <dgm:spPr/>
      <dgm:t>
        <a:bodyPr/>
        <a:lstStyle/>
        <a:p>
          <a:endParaRPr lang="fr-FR"/>
        </a:p>
      </dgm:t>
    </dgm:pt>
    <dgm:pt modelId="{E1D9B64E-1867-495B-A79C-4F9222F7AA9A}">
      <dgm:prSet phldrT="[Texte]"/>
      <dgm:spPr>
        <a:solidFill>
          <a:schemeClr val="accent4">
            <a:alpha val="50000"/>
          </a:schemeClr>
        </a:solidFill>
        <a:ln>
          <a:noFill/>
        </a:ln>
      </dgm:spPr>
      <dgm:t>
        <a:bodyPr/>
        <a:lstStyle/>
        <a:p>
          <a:endParaRPr lang="fr-FR" dirty="0"/>
        </a:p>
      </dgm:t>
    </dgm:pt>
    <dgm:pt modelId="{0ED1D683-BDC9-4E52-BEDB-8C014D97C34F}" type="parTrans" cxnId="{5DD09F66-C530-49AB-8B69-089F3EDD116D}">
      <dgm:prSet/>
      <dgm:spPr/>
      <dgm:t>
        <a:bodyPr/>
        <a:lstStyle/>
        <a:p>
          <a:endParaRPr lang="fr-FR"/>
        </a:p>
      </dgm:t>
    </dgm:pt>
    <dgm:pt modelId="{388FB86C-2760-4DDF-97AE-0C62F65243F5}" type="sibTrans" cxnId="{5DD09F66-C530-49AB-8B69-089F3EDD116D}">
      <dgm:prSet/>
      <dgm:spPr/>
      <dgm:t>
        <a:bodyPr/>
        <a:lstStyle/>
        <a:p>
          <a:endParaRPr lang="fr-FR"/>
        </a:p>
      </dgm:t>
    </dgm:pt>
    <dgm:pt modelId="{920093F8-5A57-4672-8F23-1F6DDCC9D0E4}">
      <dgm:prSet phldrT="[Texte]"/>
      <dgm:spPr>
        <a:solidFill>
          <a:schemeClr val="accent2">
            <a:alpha val="50000"/>
          </a:schemeClr>
        </a:solidFill>
        <a:ln>
          <a:noFill/>
        </a:ln>
      </dgm:spPr>
      <dgm:t>
        <a:bodyPr/>
        <a:lstStyle/>
        <a:p>
          <a:endParaRPr lang="fr-FR" dirty="0"/>
        </a:p>
      </dgm:t>
    </dgm:pt>
    <dgm:pt modelId="{5AA42441-D4BB-4D34-B5B2-5206320B7C74}" type="sibTrans" cxnId="{BF10891D-A47B-4D60-8B9F-0BDB2AC44FF9}">
      <dgm:prSet/>
      <dgm:spPr/>
      <dgm:t>
        <a:bodyPr/>
        <a:lstStyle/>
        <a:p>
          <a:endParaRPr lang="fr-FR"/>
        </a:p>
      </dgm:t>
    </dgm:pt>
    <dgm:pt modelId="{39E97201-F1B1-4565-91F5-4EADDFEDA039}" type="parTrans" cxnId="{BF10891D-A47B-4D60-8B9F-0BDB2AC44FF9}">
      <dgm:prSet/>
      <dgm:spPr/>
      <dgm:t>
        <a:bodyPr/>
        <a:lstStyle/>
        <a:p>
          <a:endParaRPr lang="fr-FR"/>
        </a:p>
      </dgm:t>
    </dgm:pt>
    <dgm:pt modelId="{E59E7E79-93CA-49E8-9FEE-1D6EAC6608FD}" type="pres">
      <dgm:prSet presAssocID="{B577B5DB-A8B4-403B-A65D-71555A859B78}" presName="compositeShape" presStyleCnt="0">
        <dgm:presLayoutVars>
          <dgm:chMax val="7"/>
          <dgm:dir/>
          <dgm:resizeHandles val="exact"/>
        </dgm:presLayoutVars>
      </dgm:prSet>
      <dgm:spPr/>
    </dgm:pt>
    <dgm:pt modelId="{41506156-C7FF-4869-86F8-FA4AA0F28878}" type="pres">
      <dgm:prSet presAssocID="{920093F8-5A57-4672-8F23-1F6DDCC9D0E4}" presName="circ1" presStyleLbl="vennNode1" presStyleIdx="0" presStyleCnt="3" custScaleX="70429" custScaleY="69114" custLinFactNeighborX="28887" custLinFactNeighborY="52586"/>
      <dgm:spPr/>
      <dgm:t>
        <a:bodyPr/>
        <a:lstStyle/>
        <a:p>
          <a:endParaRPr lang="fr-FR"/>
        </a:p>
      </dgm:t>
    </dgm:pt>
    <dgm:pt modelId="{7367D959-3761-4A00-B39D-D1334230855D}" type="pres">
      <dgm:prSet presAssocID="{920093F8-5A57-4672-8F23-1F6DDCC9D0E4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22B1F6F-336C-4645-80AA-64390804336E}" type="pres">
      <dgm:prSet presAssocID="{E1D9B64E-1867-495B-A79C-4F9222F7AA9A}" presName="circ2" presStyleLbl="vennNode1" presStyleIdx="1" presStyleCnt="3" custScaleX="75044" custScaleY="77881" custLinFactNeighborX="12829" custLinFactNeighborY="-67545"/>
      <dgm:spPr/>
      <dgm:t>
        <a:bodyPr/>
        <a:lstStyle/>
        <a:p>
          <a:endParaRPr lang="fr-FR"/>
        </a:p>
      </dgm:t>
    </dgm:pt>
    <dgm:pt modelId="{5745BAA4-6D5C-4E4F-BA0E-96132649C5DA}" type="pres">
      <dgm:prSet presAssocID="{E1D9B64E-1867-495B-A79C-4F9222F7AA9A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03CAD55-26FF-4A68-A68D-3114FC4D9E84}" type="pres">
      <dgm:prSet presAssocID="{EF72975B-110B-4111-95B6-40ADA092799A}" presName="circ3" presStyleLbl="vennNode1" presStyleIdx="2" presStyleCnt="3" custScaleX="37412" custScaleY="35401" custLinFactNeighborX="51415" custLinFactNeighborY="-41536"/>
      <dgm:spPr/>
      <dgm:t>
        <a:bodyPr/>
        <a:lstStyle/>
        <a:p>
          <a:endParaRPr lang="fr-FR"/>
        </a:p>
      </dgm:t>
    </dgm:pt>
    <dgm:pt modelId="{67A8F125-D9B2-4849-A3AB-6109402F8B9E}" type="pres">
      <dgm:prSet presAssocID="{EF72975B-110B-4111-95B6-40ADA092799A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A8BA2C81-78CB-914F-B253-2C52429B7ECB}" type="presOf" srcId="{920093F8-5A57-4672-8F23-1F6DDCC9D0E4}" destId="{41506156-C7FF-4869-86F8-FA4AA0F28878}" srcOrd="0" destOrd="0" presId="urn:microsoft.com/office/officeart/2005/8/layout/venn1"/>
    <dgm:cxn modelId="{02D88A9D-2365-1242-8F44-9FA2A0AD3DA3}" type="presOf" srcId="{EF72975B-110B-4111-95B6-40ADA092799A}" destId="{67A8F125-D9B2-4849-A3AB-6109402F8B9E}" srcOrd="1" destOrd="0" presId="urn:microsoft.com/office/officeart/2005/8/layout/venn1"/>
    <dgm:cxn modelId="{1B29BDE6-A042-3F4F-80A0-75E5194DBCDC}" type="presOf" srcId="{E1D9B64E-1867-495B-A79C-4F9222F7AA9A}" destId="{722B1F6F-336C-4645-80AA-64390804336E}" srcOrd="0" destOrd="0" presId="urn:microsoft.com/office/officeart/2005/8/layout/venn1"/>
    <dgm:cxn modelId="{72EC6056-7B73-A644-AEF7-5914A5F6999A}" type="presOf" srcId="{E1D9B64E-1867-495B-A79C-4F9222F7AA9A}" destId="{5745BAA4-6D5C-4E4F-BA0E-96132649C5DA}" srcOrd="1" destOrd="0" presId="urn:microsoft.com/office/officeart/2005/8/layout/venn1"/>
    <dgm:cxn modelId="{2A9FB344-747A-0147-A8C4-74A02672EFAB}" type="presOf" srcId="{B577B5DB-A8B4-403B-A65D-71555A859B78}" destId="{E59E7E79-93CA-49E8-9FEE-1D6EAC6608FD}" srcOrd="0" destOrd="0" presId="urn:microsoft.com/office/officeart/2005/8/layout/venn1"/>
    <dgm:cxn modelId="{5DD09F66-C530-49AB-8B69-089F3EDD116D}" srcId="{B577B5DB-A8B4-403B-A65D-71555A859B78}" destId="{E1D9B64E-1867-495B-A79C-4F9222F7AA9A}" srcOrd="1" destOrd="0" parTransId="{0ED1D683-BDC9-4E52-BEDB-8C014D97C34F}" sibTransId="{388FB86C-2760-4DDF-97AE-0C62F65243F5}"/>
    <dgm:cxn modelId="{86884691-813A-4A33-BF8C-B21B9606D111}" srcId="{B577B5DB-A8B4-403B-A65D-71555A859B78}" destId="{EF72975B-110B-4111-95B6-40ADA092799A}" srcOrd="2" destOrd="0" parTransId="{BFB6856B-CD92-4559-A238-E93124A075CF}" sibTransId="{A0559082-B52A-407D-8728-6698845ADB62}"/>
    <dgm:cxn modelId="{7429580F-F9D6-6A4D-8E97-E7CC790B39CE}" type="presOf" srcId="{920093F8-5A57-4672-8F23-1F6DDCC9D0E4}" destId="{7367D959-3761-4A00-B39D-D1334230855D}" srcOrd="1" destOrd="0" presId="urn:microsoft.com/office/officeart/2005/8/layout/venn1"/>
    <dgm:cxn modelId="{BF10891D-A47B-4D60-8B9F-0BDB2AC44FF9}" srcId="{B577B5DB-A8B4-403B-A65D-71555A859B78}" destId="{920093F8-5A57-4672-8F23-1F6DDCC9D0E4}" srcOrd="0" destOrd="0" parTransId="{39E97201-F1B1-4565-91F5-4EADDFEDA039}" sibTransId="{5AA42441-D4BB-4D34-B5B2-5206320B7C74}"/>
    <dgm:cxn modelId="{88D9571F-A286-D04C-AD7E-EBAF167056B7}" type="presOf" srcId="{EF72975B-110B-4111-95B6-40ADA092799A}" destId="{C03CAD55-26FF-4A68-A68D-3114FC4D9E84}" srcOrd="0" destOrd="0" presId="urn:microsoft.com/office/officeart/2005/8/layout/venn1"/>
    <dgm:cxn modelId="{67EE4C66-71B9-2748-9225-7386FD70AC85}" type="presParOf" srcId="{E59E7E79-93CA-49E8-9FEE-1D6EAC6608FD}" destId="{41506156-C7FF-4869-86F8-FA4AA0F28878}" srcOrd="0" destOrd="0" presId="urn:microsoft.com/office/officeart/2005/8/layout/venn1"/>
    <dgm:cxn modelId="{25531FC9-0077-BD4C-8EEC-33E529C9E771}" type="presParOf" srcId="{E59E7E79-93CA-49E8-9FEE-1D6EAC6608FD}" destId="{7367D959-3761-4A00-B39D-D1334230855D}" srcOrd="1" destOrd="0" presId="urn:microsoft.com/office/officeart/2005/8/layout/venn1"/>
    <dgm:cxn modelId="{0F1B1BD4-87E1-BD4F-9394-D7B31C865093}" type="presParOf" srcId="{E59E7E79-93CA-49E8-9FEE-1D6EAC6608FD}" destId="{722B1F6F-336C-4645-80AA-64390804336E}" srcOrd="2" destOrd="0" presId="urn:microsoft.com/office/officeart/2005/8/layout/venn1"/>
    <dgm:cxn modelId="{C4AF7EE8-E2EF-9F46-AE2D-AB8891E78807}" type="presParOf" srcId="{E59E7E79-93CA-49E8-9FEE-1D6EAC6608FD}" destId="{5745BAA4-6D5C-4E4F-BA0E-96132649C5DA}" srcOrd="3" destOrd="0" presId="urn:microsoft.com/office/officeart/2005/8/layout/venn1"/>
    <dgm:cxn modelId="{3902D8DF-1871-9749-A363-1C65A7BD8179}" type="presParOf" srcId="{E59E7E79-93CA-49E8-9FEE-1D6EAC6608FD}" destId="{C03CAD55-26FF-4A68-A68D-3114FC4D9E84}" srcOrd="4" destOrd="0" presId="urn:microsoft.com/office/officeart/2005/8/layout/venn1"/>
    <dgm:cxn modelId="{3902B9EB-1E08-054B-8F94-DBD1B5EB762A}" type="presParOf" srcId="{E59E7E79-93CA-49E8-9FEE-1D6EAC6608FD}" destId="{67A8F125-D9B2-4849-A3AB-6109402F8B9E}" srcOrd="5" destOrd="0" presId="urn:microsoft.com/office/officeart/2005/8/layout/venn1"/>
  </dgm:cxnLst>
  <dgm:bg>
    <a:noFill/>
  </dgm:bg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577B5DB-A8B4-403B-A65D-71555A859B78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EF72975B-110B-4111-95B6-40ADA092799A}">
      <dgm:prSet phldrT="[Texte]"/>
      <dgm:spPr>
        <a:solidFill>
          <a:schemeClr val="accent3">
            <a:alpha val="50000"/>
          </a:schemeClr>
        </a:solidFill>
        <a:ln>
          <a:noFill/>
        </a:ln>
      </dgm:spPr>
      <dgm:t>
        <a:bodyPr/>
        <a:lstStyle/>
        <a:p>
          <a:endParaRPr lang="fr-FR" dirty="0"/>
        </a:p>
      </dgm:t>
    </dgm:pt>
    <dgm:pt modelId="{A0559082-B52A-407D-8728-6698845ADB62}" type="sibTrans" cxnId="{86884691-813A-4A33-BF8C-B21B9606D111}">
      <dgm:prSet/>
      <dgm:spPr/>
      <dgm:t>
        <a:bodyPr/>
        <a:lstStyle/>
        <a:p>
          <a:endParaRPr lang="fr-FR"/>
        </a:p>
      </dgm:t>
    </dgm:pt>
    <dgm:pt modelId="{BFB6856B-CD92-4559-A238-E93124A075CF}" type="parTrans" cxnId="{86884691-813A-4A33-BF8C-B21B9606D111}">
      <dgm:prSet/>
      <dgm:spPr/>
      <dgm:t>
        <a:bodyPr/>
        <a:lstStyle/>
        <a:p>
          <a:endParaRPr lang="fr-FR"/>
        </a:p>
      </dgm:t>
    </dgm:pt>
    <dgm:pt modelId="{920093F8-5A57-4672-8F23-1F6DDCC9D0E4}">
      <dgm:prSet phldrT="[Texte]"/>
      <dgm:spPr>
        <a:solidFill>
          <a:schemeClr val="accent2">
            <a:alpha val="50000"/>
          </a:schemeClr>
        </a:solidFill>
        <a:ln>
          <a:noFill/>
        </a:ln>
      </dgm:spPr>
      <dgm:t>
        <a:bodyPr/>
        <a:lstStyle/>
        <a:p>
          <a:endParaRPr lang="fr-FR" dirty="0"/>
        </a:p>
      </dgm:t>
    </dgm:pt>
    <dgm:pt modelId="{39E97201-F1B1-4565-91F5-4EADDFEDA039}" type="parTrans" cxnId="{BF10891D-A47B-4D60-8B9F-0BDB2AC44FF9}">
      <dgm:prSet/>
      <dgm:spPr/>
      <dgm:t>
        <a:bodyPr/>
        <a:lstStyle/>
        <a:p>
          <a:endParaRPr lang="fr-FR"/>
        </a:p>
      </dgm:t>
    </dgm:pt>
    <dgm:pt modelId="{5AA42441-D4BB-4D34-B5B2-5206320B7C74}" type="sibTrans" cxnId="{BF10891D-A47B-4D60-8B9F-0BDB2AC44FF9}">
      <dgm:prSet/>
      <dgm:spPr/>
      <dgm:t>
        <a:bodyPr/>
        <a:lstStyle/>
        <a:p>
          <a:endParaRPr lang="fr-FR"/>
        </a:p>
      </dgm:t>
    </dgm:pt>
    <dgm:pt modelId="{E1D9B64E-1867-495B-A79C-4F9222F7AA9A}">
      <dgm:prSet phldrT="[Texte]"/>
      <dgm:spPr>
        <a:solidFill>
          <a:schemeClr val="accent4">
            <a:alpha val="50000"/>
          </a:schemeClr>
        </a:solidFill>
        <a:ln>
          <a:noFill/>
        </a:ln>
      </dgm:spPr>
      <dgm:t>
        <a:bodyPr/>
        <a:lstStyle/>
        <a:p>
          <a:endParaRPr lang="fr-FR" dirty="0"/>
        </a:p>
      </dgm:t>
    </dgm:pt>
    <dgm:pt modelId="{0ED1D683-BDC9-4E52-BEDB-8C014D97C34F}" type="parTrans" cxnId="{5DD09F66-C530-49AB-8B69-089F3EDD116D}">
      <dgm:prSet/>
      <dgm:spPr/>
      <dgm:t>
        <a:bodyPr/>
        <a:lstStyle/>
        <a:p>
          <a:endParaRPr lang="fr-FR"/>
        </a:p>
      </dgm:t>
    </dgm:pt>
    <dgm:pt modelId="{388FB86C-2760-4DDF-97AE-0C62F65243F5}" type="sibTrans" cxnId="{5DD09F66-C530-49AB-8B69-089F3EDD116D}">
      <dgm:prSet/>
      <dgm:spPr/>
      <dgm:t>
        <a:bodyPr/>
        <a:lstStyle/>
        <a:p>
          <a:endParaRPr lang="fr-FR"/>
        </a:p>
      </dgm:t>
    </dgm:pt>
    <dgm:pt modelId="{E59E7E79-93CA-49E8-9FEE-1D6EAC6608FD}" type="pres">
      <dgm:prSet presAssocID="{B577B5DB-A8B4-403B-A65D-71555A859B78}" presName="compositeShape" presStyleCnt="0">
        <dgm:presLayoutVars>
          <dgm:chMax val="7"/>
          <dgm:dir/>
          <dgm:resizeHandles val="exact"/>
        </dgm:presLayoutVars>
      </dgm:prSet>
      <dgm:spPr/>
    </dgm:pt>
    <dgm:pt modelId="{41506156-C7FF-4869-86F8-FA4AA0F28878}" type="pres">
      <dgm:prSet presAssocID="{920093F8-5A57-4672-8F23-1F6DDCC9D0E4}" presName="circ1" presStyleLbl="vennNode1" presStyleIdx="0" presStyleCnt="3" custScaleX="34435" custScaleY="30723" custLinFactNeighborX="-6286" custLinFactNeighborY="39586"/>
      <dgm:spPr/>
      <dgm:t>
        <a:bodyPr/>
        <a:lstStyle/>
        <a:p>
          <a:endParaRPr lang="fr-FR"/>
        </a:p>
      </dgm:t>
    </dgm:pt>
    <dgm:pt modelId="{7367D959-3761-4A00-B39D-D1334230855D}" type="pres">
      <dgm:prSet presAssocID="{920093F8-5A57-4672-8F23-1F6DDCC9D0E4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22B1F6F-336C-4645-80AA-64390804336E}" type="pres">
      <dgm:prSet presAssocID="{E1D9B64E-1867-495B-A79C-4F9222F7AA9A}" presName="circ2" presStyleLbl="vennNode1" presStyleIdx="1" presStyleCnt="3" custScaleX="70353" custScaleY="69204" custLinFactNeighborX="-4773" custLinFactNeighborY="-3674"/>
      <dgm:spPr/>
      <dgm:t>
        <a:bodyPr/>
        <a:lstStyle/>
        <a:p>
          <a:endParaRPr lang="fr-FR"/>
        </a:p>
      </dgm:t>
    </dgm:pt>
    <dgm:pt modelId="{5745BAA4-6D5C-4E4F-BA0E-96132649C5DA}" type="pres">
      <dgm:prSet presAssocID="{E1D9B64E-1867-495B-A79C-4F9222F7AA9A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03CAD55-26FF-4A68-A68D-3114FC4D9E84}" type="pres">
      <dgm:prSet presAssocID="{EF72975B-110B-4111-95B6-40ADA092799A}" presName="circ3" presStyleLbl="vennNode1" presStyleIdx="2" presStyleCnt="3" custScaleX="74806" custScaleY="76744" custLinFactNeighborX="61531" custLinFactNeighborY="-57442"/>
      <dgm:spPr/>
      <dgm:t>
        <a:bodyPr/>
        <a:lstStyle/>
        <a:p>
          <a:endParaRPr lang="fr-FR"/>
        </a:p>
      </dgm:t>
    </dgm:pt>
    <dgm:pt modelId="{67A8F125-D9B2-4849-A3AB-6109402F8B9E}" type="pres">
      <dgm:prSet presAssocID="{EF72975B-110B-4111-95B6-40ADA092799A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F4687D8B-9849-4140-BF34-420CB29D07EA}" type="presOf" srcId="{E1D9B64E-1867-495B-A79C-4F9222F7AA9A}" destId="{722B1F6F-336C-4645-80AA-64390804336E}" srcOrd="0" destOrd="0" presId="urn:microsoft.com/office/officeart/2005/8/layout/venn1"/>
    <dgm:cxn modelId="{13268F01-390F-BF4F-B652-B484AE1667B5}" type="presOf" srcId="{EF72975B-110B-4111-95B6-40ADA092799A}" destId="{C03CAD55-26FF-4A68-A68D-3114FC4D9E84}" srcOrd="0" destOrd="0" presId="urn:microsoft.com/office/officeart/2005/8/layout/venn1"/>
    <dgm:cxn modelId="{125B843E-C99F-EE42-839A-685A445A46C6}" type="presOf" srcId="{E1D9B64E-1867-495B-A79C-4F9222F7AA9A}" destId="{5745BAA4-6D5C-4E4F-BA0E-96132649C5DA}" srcOrd="1" destOrd="0" presId="urn:microsoft.com/office/officeart/2005/8/layout/venn1"/>
    <dgm:cxn modelId="{5DD09F66-C530-49AB-8B69-089F3EDD116D}" srcId="{B577B5DB-A8B4-403B-A65D-71555A859B78}" destId="{E1D9B64E-1867-495B-A79C-4F9222F7AA9A}" srcOrd="1" destOrd="0" parTransId="{0ED1D683-BDC9-4E52-BEDB-8C014D97C34F}" sibTransId="{388FB86C-2760-4DDF-97AE-0C62F65243F5}"/>
    <dgm:cxn modelId="{412222B6-D32A-A045-9E88-7CAFC4E21322}" type="presOf" srcId="{B577B5DB-A8B4-403B-A65D-71555A859B78}" destId="{E59E7E79-93CA-49E8-9FEE-1D6EAC6608FD}" srcOrd="0" destOrd="0" presId="urn:microsoft.com/office/officeart/2005/8/layout/venn1"/>
    <dgm:cxn modelId="{5A0F8ECD-EE7F-4646-BC80-D864A688AF65}" type="presOf" srcId="{920093F8-5A57-4672-8F23-1F6DDCC9D0E4}" destId="{7367D959-3761-4A00-B39D-D1334230855D}" srcOrd="1" destOrd="0" presId="urn:microsoft.com/office/officeart/2005/8/layout/venn1"/>
    <dgm:cxn modelId="{86884691-813A-4A33-BF8C-B21B9606D111}" srcId="{B577B5DB-A8B4-403B-A65D-71555A859B78}" destId="{EF72975B-110B-4111-95B6-40ADA092799A}" srcOrd="2" destOrd="0" parTransId="{BFB6856B-CD92-4559-A238-E93124A075CF}" sibTransId="{A0559082-B52A-407D-8728-6698845ADB62}"/>
    <dgm:cxn modelId="{2A4139D9-4C8D-564A-A04A-B9575B9EFBBD}" type="presOf" srcId="{EF72975B-110B-4111-95B6-40ADA092799A}" destId="{67A8F125-D9B2-4849-A3AB-6109402F8B9E}" srcOrd="1" destOrd="0" presId="urn:microsoft.com/office/officeart/2005/8/layout/venn1"/>
    <dgm:cxn modelId="{BF10891D-A47B-4D60-8B9F-0BDB2AC44FF9}" srcId="{B577B5DB-A8B4-403B-A65D-71555A859B78}" destId="{920093F8-5A57-4672-8F23-1F6DDCC9D0E4}" srcOrd="0" destOrd="0" parTransId="{39E97201-F1B1-4565-91F5-4EADDFEDA039}" sibTransId="{5AA42441-D4BB-4D34-B5B2-5206320B7C74}"/>
    <dgm:cxn modelId="{C98FD27B-BDB3-7D47-9A9D-62E7F93FA524}" type="presOf" srcId="{920093F8-5A57-4672-8F23-1F6DDCC9D0E4}" destId="{41506156-C7FF-4869-86F8-FA4AA0F28878}" srcOrd="0" destOrd="0" presId="urn:microsoft.com/office/officeart/2005/8/layout/venn1"/>
    <dgm:cxn modelId="{ADD071E0-C4DB-2A43-94FD-F19586D542E9}" type="presParOf" srcId="{E59E7E79-93CA-49E8-9FEE-1D6EAC6608FD}" destId="{41506156-C7FF-4869-86F8-FA4AA0F28878}" srcOrd="0" destOrd="0" presId="urn:microsoft.com/office/officeart/2005/8/layout/venn1"/>
    <dgm:cxn modelId="{1CBBFC71-DA01-8E45-85D3-31D3DC2D4F83}" type="presParOf" srcId="{E59E7E79-93CA-49E8-9FEE-1D6EAC6608FD}" destId="{7367D959-3761-4A00-B39D-D1334230855D}" srcOrd="1" destOrd="0" presId="urn:microsoft.com/office/officeart/2005/8/layout/venn1"/>
    <dgm:cxn modelId="{1FE98855-E938-4E42-AE35-AB6BB30CAA15}" type="presParOf" srcId="{E59E7E79-93CA-49E8-9FEE-1D6EAC6608FD}" destId="{722B1F6F-336C-4645-80AA-64390804336E}" srcOrd="2" destOrd="0" presId="urn:microsoft.com/office/officeart/2005/8/layout/venn1"/>
    <dgm:cxn modelId="{316900F2-365A-5D4A-88EB-CDA653185EA3}" type="presParOf" srcId="{E59E7E79-93CA-49E8-9FEE-1D6EAC6608FD}" destId="{5745BAA4-6D5C-4E4F-BA0E-96132649C5DA}" srcOrd="3" destOrd="0" presId="urn:microsoft.com/office/officeart/2005/8/layout/venn1"/>
    <dgm:cxn modelId="{1CE4EE1B-3C77-4742-AC18-C06B53B34281}" type="presParOf" srcId="{E59E7E79-93CA-49E8-9FEE-1D6EAC6608FD}" destId="{C03CAD55-26FF-4A68-A68D-3114FC4D9E84}" srcOrd="4" destOrd="0" presId="urn:microsoft.com/office/officeart/2005/8/layout/venn1"/>
    <dgm:cxn modelId="{065F9433-023C-4F4C-BB4C-57F8C4395B09}" type="presParOf" srcId="{E59E7E79-93CA-49E8-9FEE-1D6EAC6608FD}" destId="{67A8F125-D9B2-4849-A3AB-6109402F8B9E}" srcOrd="5" destOrd="0" presId="urn:microsoft.com/office/officeart/2005/8/layout/venn1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577B5DB-A8B4-403B-A65D-71555A859B78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F72975B-110B-4111-95B6-40ADA092799A}">
      <dgm:prSet phldrT="[Texte]"/>
      <dgm:spPr>
        <a:solidFill>
          <a:schemeClr val="accent3">
            <a:alpha val="50000"/>
          </a:schemeClr>
        </a:solidFill>
        <a:ln>
          <a:noFill/>
        </a:ln>
      </dgm:spPr>
      <dgm:t>
        <a:bodyPr/>
        <a:lstStyle/>
        <a:p>
          <a:endParaRPr lang="fr-FR" dirty="0"/>
        </a:p>
      </dgm:t>
    </dgm:pt>
    <dgm:pt modelId="{A0559082-B52A-407D-8728-6698845ADB62}" type="sibTrans" cxnId="{86884691-813A-4A33-BF8C-B21B9606D111}">
      <dgm:prSet/>
      <dgm:spPr/>
      <dgm:t>
        <a:bodyPr/>
        <a:lstStyle/>
        <a:p>
          <a:endParaRPr lang="fr-FR"/>
        </a:p>
      </dgm:t>
    </dgm:pt>
    <dgm:pt modelId="{BFB6856B-CD92-4559-A238-E93124A075CF}" type="parTrans" cxnId="{86884691-813A-4A33-BF8C-B21B9606D111}">
      <dgm:prSet/>
      <dgm:spPr/>
      <dgm:t>
        <a:bodyPr/>
        <a:lstStyle/>
        <a:p>
          <a:endParaRPr lang="fr-FR"/>
        </a:p>
      </dgm:t>
    </dgm:pt>
    <dgm:pt modelId="{920093F8-5A57-4672-8F23-1F6DDCC9D0E4}">
      <dgm:prSet phldrT="[Texte]"/>
      <dgm:spPr>
        <a:solidFill>
          <a:schemeClr val="accent2">
            <a:alpha val="50000"/>
          </a:schemeClr>
        </a:solidFill>
        <a:ln>
          <a:noFill/>
        </a:ln>
      </dgm:spPr>
      <dgm:t>
        <a:bodyPr/>
        <a:lstStyle/>
        <a:p>
          <a:endParaRPr lang="fr-FR" dirty="0"/>
        </a:p>
      </dgm:t>
    </dgm:pt>
    <dgm:pt modelId="{39E97201-F1B1-4565-91F5-4EADDFEDA039}" type="parTrans" cxnId="{BF10891D-A47B-4D60-8B9F-0BDB2AC44FF9}">
      <dgm:prSet/>
      <dgm:spPr/>
      <dgm:t>
        <a:bodyPr/>
        <a:lstStyle/>
        <a:p>
          <a:endParaRPr lang="fr-FR"/>
        </a:p>
      </dgm:t>
    </dgm:pt>
    <dgm:pt modelId="{5AA42441-D4BB-4D34-B5B2-5206320B7C74}" type="sibTrans" cxnId="{BF10891D-A47B-4D60-8B9F-0BDB2AC44FF9}">
      <dgm:prSet/>
      <dgm:spPr/>
      <dgm:t>
        <a:bodyPr/>
        <a:lstStyle/>
        <a:p>
          <a:endParaRPr lang="fr-FR"/>
        </a:p>
      </dgm:t>
    </dgm:pt>
    <dgm:pt modelId="{E1D9B64E-1867-495B-A79C-4F9222F7AA9A}">
      <dgm:prSet phldrT="[Texte]"/>
      <dgm:spPr>
        <a:solidFill>
          <a:schemeClr val="accent4">
            <a:alpha val="50000"/>
          </a:schemeClr>
        </a:solidFill>
        <a:ln>
          <a:noFill/>
        </a:ln>
      </dgm:spPr>
      <dgm:t>
        <a:bodyPr/>
        <a:lstStyle/>
        <a:p>
          <a:endParaRPr lang="fr-FR" dirty="0"/>
        </a:p>
      </dgm:t>
    </dgm:pt>
    <dgm:pt modelId="{0ED1D683-BDC9-4E52-BEDB-8C014D97C34F}" type="parTrans" cxnId="{5DD09F66-C530-49AB-8B69-089F3EDD116D}">
      <dgm:prSet/>
      <dgm:spPr/>
      <dgm:t>
        <a:bodyPr/>
        <a:lstStyle/>
        <a:p>
          <a:endParaRPr lang="fr-FR"/>
        </a:p>
      </dgm:t>
    </dgm:pt>
    <dgm:pt modelId="{388FB86C-2760-4DDF-97AE-0C62F65243F5}" type="sibTrans" cxnId="{5DD09F66-C530-49AB-8B69-089F3EDD116D}">
      <dgm:prSet/>
      <dgm:spPr/>
      <dgm:t>
        <a:bodyPr/>
        <a:lstStyle/>
        <a:p>
          <a:endParaRPr lang="fr-FR"/>
        </a:p>
      </dgm:t>
    </dgm:pt>
    <dgm:pt modelId="{E59E7E79-93CA-49E8-9FEE-1D6EAC6608FD}" type="pres">
      <dgm:prSet presAssocID="{B577B5DB-A8B4-403B-A65D-71555A859B78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41506156-C7FF-4869-86F8-FA4AA0F28878}" type="pres">
      <dgm:prSet presAssocID="{920093F8-5A57-4672-8F23-1F6DDCC9D0E4}" presName="circ1" presStyleLbl="vennNode1" presStyleIdx="0" presStyleCnt="3"/>
      <dgm:spPr/>
      <dgm:t>
        <a:bodyPr/>
        <a:lstStyle/>
        <a:p>
          <a:endParaRPr lang="fr-FR"/>
        </a:p>
      </dgm:t>
    </dgm:pt>
    <dgm:pt modelId="{7367D959-3761-4A00-B39D-D1334230855D}" type="pres">
      <dgm:prSet presAssocID="{920093F8-5A57-4672-8F23-1F6DDCC9D0E4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22B1F6F-336C-4645-80AA-64390804336E}" type="pres">
      <dgm:prSet presAssocID="{E1D9B64E-1867-495B-A79C-4F9222F7AA9A}" presName="circ2" presStyleLbl="vennNode1" presStyleIdx="1" presStyleCnt="3" custScaleX="42638" custScaleY="40169" custLinFactNeighborX="-24858" custLinFactNeighborY="-14958"/>
      <dgm:spPr/>
      <dgm:t>
        <a:bodyPr/>
        <a:lstStyle/>
        <a:p>
          <a:endParaRPr lang="fr-FR"/>
        </a:p>
      </dgm:t>
    </dgm:pt>
    <dgm:pt modelId="{5745BAA4-6D5C-4E4F-BA0E-96132649C5DA}" type="pres">
      <dgm:prSet presAssocID="{E1D9B64E-1867-495B-A79C-4F9222F7AA9A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03CAD55-26FF-4A68-A68D-3114FC4D9E84}" type="pres">
      <dgm:prSet presAssocID="{EF72975B-110B-4111-95B6-40ADA092799A}" presName="circ3" presStyleLbl="vennNode1" presStyleIdx="2" presStyleCnt="3" custScaleX="20952" custScaleY="16545" custLinFactNeighborX="24653" custLinFactNeighborY="-14958"/>
      <dgm:spPr/>
      <dgm:t>
        <a:bodyPr/>
        <a:lstStyle/>
        <a:p>
          <a:endParaRPr lang="fr-FR"/>
        </a:p>
      </dgm:t>
    </dgm:pt>
    <dgm:pt modelId="{67A8F125-D9B2-4849-A3AB-6109402F8B9E}" type="pres">
      <dgm:prSet presAssocID="{EF72975B-110B-4111-95B6-40ADA092799A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5DD09F66-C530-49AB-8B69-089F3EDD116D}" srcId="{B577B5DB-A8B4-403B-A65D-71555A859B78}" destId="{E1D9B64E-1867-495B-A79C-4F9222F7AA9A}" srcOrd="1" destOrd="0" parTransId="{0ED1D683-BDC9-4E52-BEDB-8C014D97C34F}" sibTransId="{388FB86C-2760-4DDF-97AE-0C62F65243F5}"/>
    <dgm:cxn modelId="{E1C0D585-DDD6-004F-AE8F-F034BA1F97EF}" type="presOf" srcId="{E1D9B64E-1867-495B-A79C-4F9222F7AA9A}" destId="{722B1F6F-336C-4645-80AA-64390804336E}" srcOrd="0" destOrd="0" presId="urn:microsoft.com/office/officeart/2005/8/layout/venn1"/>
    <dgm:cxn modelId="{E30B49A5-DA5D-1C4E-9067-D811F20C2382}" type="presOf" srcId="{E1D9B64E-1867-495B-A79C-4F9222F7AA9A}" destId="{5745BAA4-6D5C-4E4F-BA0E-96132649C5DA}" srcOrd="1" destOrd="0" presId="urn:microsoft.com/office/officeart/2005/8/layout/venn1"/>
    <dgm:cxn modelId="{BF10891D-A47B-4D60-8B9F-0BDB2AC44FF9}" srcId="{B577B5DB-A8B4-403B-A65D-71555A859B78}" destId="{920093F8-5A57-4672-8F23-1F6DDCC9D0E4}" srcOrd="0" destOrd="0" parTransId="{39E97201-F1B1-4565-91F5-4EADDFEDA039}" sibTransId="{5AA42441-D4BB-4D34-B5B2-5206320B7C74}"/>
    <dgm:cxn modelId="{9A15649D-E84B-A54A-8B74-ED25041EEE12}" type="presOf" srcId="{EF72975B-110B-4111-95B6-40ADA092799A}" destId="{67A8F125-D9B2-4849-A3AB-6109402F8B9E}" srcOrd="1" destOrd="0" presId="urn:microsoft.com/office/officeart/2005/8/layout/venn1"/>
    <dgm:cxn modelId="{9289E99D-E8E9-A749-AEFB-195DF9095F11}" type="presOf" srcId="{920093F8-5A57-4672-8F23-1F6DDCC9D0E4}" destId="{41506156-C7FF-4869-86F8-FA4AA0F28878}" srcOrd="0" destOrd="0" presId="urn:microsoft.com/office/officeart/2005/8/layout/venn1"/>
    <dgm:cxn modelId="{B03F2589-3D78-974D-871C-936E83387407}" type="presOf" srcId="{EF72975B-110B-4111-95B6-40ADA092799A}" destId="{C03CAD55-26FF-4A68-A68D-3114FC4D9E84}" srcOrd="0" destOrd="0" presId="urn:microsoft.com/office/officeart/2005/8/layout/venn1"/>
    <dgm:cxn modelId="{70CAB4D9-AFD5-AA47-8B35-62F9477F9EE0}" type="presOf" srcId="{920093F8-5A57-4672-8F23-1F6DDCC9D0E4}" destId="{7367D959-3761-4A00-B39D-D1334230855D}" srcOrd="1" destOrd="0" presId="urn:microsoft.com/office/officeart/2005/8/layout/venn1"/>
    <dgm:cxn modelId="{86884691-813A-4A33-BF8C-B21B9606D111}" srcId="{B577B5DB-A8B4-403B-A65D-71555A859B78}" destId="{EF72975B-110B-4111-95B6-40ADA092799A}" srcOrd="2" destOrd="0" parTransId="{BFB6856B-CD92-4559-A238-E93124A075CF}" sibTransId="{A0559082-B52A-407D-8728-6698845ADB62}"/>
    <dgm:cxn modelId="{CE1F400F-9BEA-6043-9233-431233E51574}" type="presOf" srcId="{B577B5DB-A8B4-403B-A65D-71555A859B78}" destId="{E59E7E79-93CA-49E8-9FEE-1D6EAC6608FD}" srcOrd="0" destOrd="0" presId="urn:microsoft.com/office/officeart/2005/8/layout/venn1"/>
    <dgm:cxn modelId="{FD1C8D38-7291-D446-A5C2-9135656E904D}" type="presParOf" srcId="{E59E7E79-93CA-49E8-9FEE-1D6EAC6608FD}" destId="{41506156-C7FF-4869-86F8-FA4AA0F28878}" srcOrd="0" destOrd="0" presId="urn:microsoft.com/office/officeart/2005/8/layout/venn1"/>
    <dgm:cxn modelId="{D6E5AC97-446E-2543-B515-454B500BDDFD}" type="presParOf" srcId="{E59E7E79-93CA-49E8-9FEE-1D6EAC6608FD}" destId="{7367D959-3761-4A00-B39D-D1334230855D}" srcOrd="1" destOrd="0" presId="urn:microsoft.com/office/officeart/2005/8/layout/venn1"/>
    <dgm:cxn modelId="{399A53B9-848F-754B-B579-BFC2DD7AC0EA}" type="presParOf" srcId="{E59E7E79-93CA-49E8-9FEE-1D6EAC6608FD}" destId="{722B1F6F-336C-4645-80AA-64390804336E}" srcOrd="2" destOrd="0" presId="urn:microsoft.com/office/officeart/2005/8/layout/venn1"/>
    <dgm:cxn modelId="{2C1E6357-C8A2-E949-8A86-BCBA793457D4}" type="presParOf" srcId="{E59E7E79-93CA-49E8-9FEE-1D6EAC6608FD}" destId="{5745BAA4-6D5C-4E4F-BA0E-96132649C5DA}" srcOrd="3" destOrd="0" presId="urn:microsoft.com/office/officeart/2005/8/layout/venn1"/>
    <dgm:cxn modelId="{D455BDF0-B975-2846-AA09-0C1A3DFED79E}" type="presParOf" srcId="{E59E7E79-93CA-49E8-9FEE-1D6EAC6608FD}" destId="{C03CAD55-26FF-4A68-A68D-3114FC4D9E84}" srcOrd="4" destOrd="0" presId="urn:microsoft.com/office/officeart/2005/8/layout/venn1"/>
    <dgm:cxn modelId="{FD491B89-A79E-E848-B500-EE5369C6B9DD}" type="presParOf" srcId="{E59E7E79-93CA-49E8-9FEE-1D6EAC6608FD}" destId="{67A8F125-D9B2-4849-A3AB-6109402F8B9E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2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398654-E863-4CF8-85FF-3BB36F5C4184}">
      <dsp:nvSpPr>
        <dsp:cNvPr id="0" name=""/>
        <dsp:cNvSpPr/>
      </dsp:nvSpPr>
      <dsp:spPr>
        <a:xfrm>
          <a:off x="2678" y="0"/>
          <a:ext cx="3263800" cy="360040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b="1" kern="1200" dirty="0" smtClean="0"/>
            <a:t>Short </a:t>
          </a:r>
          <a:r>
            <a:rPr lang="fr-FR" sz="2100" b="1" kern="1200" dirty="0" err="1" smtClean="0"/>
            <a:t>term</a:t>
          </a:r>
          <a:endParaRPr lang="fr-FR" sz="2100" b="1" kern="1200" dirty="0"/>
        </a:p>
      </dsp:txBody>
      <dsp:txXfrm>
        <a:off x="182698" y="0"/>
        <a:ext cx="2903760" cy="360040"/>
      </dsp:txXfrm>
    </dsp:sp>
    <dsp:sp modelId="{6AF44B86-140F-4109-9AAC-9124C426B46B}">
      <dsp:nvSpPr>
        <dsp:cNvPr id="0" name=""/>
        <dsp:cNvSpPr/>
      </dsp:nvSpPr>
      <dsp:spPr>
        <a:xfrm>
          <a:off x="2940099" y="0"/>
          <a:ext cx="3263800" cy="360040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b="1" kern="1200" dirty="0" smtClean="0"/>
            <a:t>Middle </a:t>
          </a:r>
          <a:r>
            <a:rPr lang="fr-FR" sz="2100" b="1" kern="1200" dirty="0" err="1" smtClean="0"/>
            <a:t>term</a:t>
          </a:r>
          <a:endParaRPr lang="fr-FR" sz="2100" b="1" kern="1200" dirty="0"/>
        </a:p>
      </dsp:txBody>
      <dsp:txXfrm>
        <a:off x="3120119" y="0"/>
        <a:ext cx="2903760" cy="360040"/>
      </dsp:txXfrm>
    </dsp:sp>
    <dsp:sp modelId="{7E5FA7B2-C413-4D38-B49D-DF5C69008240}">
      <dsp:nvSpPr>
        <dsp:cNvPr id="0" name=""/>
        <dsp:cNvSpPr/>
      </dsp:nvSpPr>
      <dsp:spPr>
        <a:xfrm>
          <a:off x="5877520" y="0"/>
          <a:ext cx="3263800" cy="360040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b="1" kern="1200" dirty="0" smtClean="0"/>
            <a:t>Long </a:t>
          </a:r>
          <a:r>
            <a:rPr lang="fr-FR" sz="2100" b="1" kern="1200" dirty="0" err="1" smtClean="0"/>
            <a:t>term</a:t>
          </a:r>
          <a:endParaRPr lang="fr-FR" sz="2100" b="1" kern="1200" dirty="0"/>
        </a:p>
      </dsp:txBody>
      <dsp:txXfrm>
        <a:off x="6057540" y="0"/>
        <a:ext cx="2903760" cy="3600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E11539-CE59-4DD1-8FD0-40611319F1D6}">
      <dsp:nvSpPr>
        <dsp:cNvPr id="0" name=""/>
        <dsp:cNvSpPr/>
      </dsp:nvSpPr>
      <dsp:spPr>
        <a:xfrm>
          <a:off x="2678" y="2500949"/>
          <a:ext cx="3263800" cy="46104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kern="1200" dirty="0" smtClean="0"/>
            <a:t>Short </a:t>
          </a:r>
          <a:r>
            <a:rPr lang="fr-FR" sz="2800" kern="1200" dirty="0" err="1" smtClean="0"/>
            <a:t>term</a:t>
          </a:r>
          <a:endParaRPr lang="fr-FR" sz="2800" kern="1200" dirty="0"/>
        </a:p>
      </dsp:txBody>
      <dsp:txXfrm>
        <a:off x="233200" y="2500949"/>
        <a:ext cx="2802756" cy="461044"/>
      </dsp:txXfrm>
    </dsp:sp>
    <dsp:sp modelId="{A3E24D1F-F8E7-4134-911A-75A778CA827E}">
      <dsp:nvSpPr>
        <dsp:cNvPr id="0" name=""/>
        <dsp:cNvSpPr/>
      </dsp:nvSpPr>
      <dsp:spPr>
        <a:xfrm>
          <a:off x="2940099" y="2500949"/>
          <a:ext cx="3263800" cy="46104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kern="1200" dirty="0" smtClean="0"/>
            <a:t>Middle </a:t>
          </a:r>
          <a:r>
            <a:rPr lang="fr-FR" sz="2800" kern="1200" dirty="0" err="1" smtClean="0"/>
            <a:t>term</a:t>
          </a:r>
          <a:endParaRPr lang="fr-FR" sz="2800" kern="1200" dirty="0"/>
        </a:p>
      </dsp:txBody>
      <dsp:txXfrm>
        <a:off x="3170621" y="2500949"/>
        <a:ext cx="2802756" cy="461044"/>
      </dsp:txXfrm>
    </dsp:sp>
    <dsp:sp modelId="{796C8A7D-C75E-4E68-978B-E43DA6F0D6F1}">
      <dsp:nvSpPr>
        <dsp:cNvPr id="0" name=""/>
        <dsp:cNvSpPr/>
      </dsp:nvSpPr>
      <dsp:spPr>
        <a:xfrm>
          <a:off x="5877520" y="2500949"/>
          <a:ext cx="3263800" cy="46104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kern="1200" dirty="0" smtClean="0"/>
            <a:t>Long </a:t>
          </a:r>
          <a:r>
            <a:rPr lang="fr-FR" sz="2800" kern="1200" dirty="0" err="1" smtClean="0"/>
            <a:t>term</a:t>
          </a:r>
          <a:endParaRPr lang="fr-FR" sz="2800" kern="1200" dirty="0"/>
        </a:p>
      </dsp:txBody>
      <dsp:txXfrm>
        <a:off x="6108042" y="2500949"/>
        <a:ext cx="2802756" cy="4610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506156-C7FF-4869-86F8-FA4AA0F28878}">
      <dsp:nvSpPr>
        <dsp:cNvPr id="0" name=""/>
        <dsp:cNvSpPr/>
      </dsp:nvSpPr>
      <dsp:spPr>
        <a:xfrm>
          <a:off x="3115985" y="2037659"/>
          <a:ext cx="2112913" cy="2073463"/>
        </a:xfrm>
        <a:prstGeom prst="ellipse">
          <a:avLst/>
        </a:prstGeom>
        <a:solidFill>
          <a:schemeClr val="accent2">
            <a:alpha val="5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6500" kern="1200" dirty="0"/>
        </a:p>
      </dsp:txBody>
      <dsp:txXfrm>
        <a:off x="3397707" y="2400515"/>
        <a:ext cx="1549470" cy="933058"/>
      </dsp:txXfrm>
    </dsp:sp>
    <dsp:sp modelId="{722B1F6F-336C-4645-80AA-64390804336E}">
      <dsp:nvSpPr>
        <dsp:cNvPr id="0" name=""/>
        <dsp:cNvSpPr/>
      </dsp:nvSpPr>
      <dsp:spPr>
        <a:xfrm>
          <a:off x="3647531" y="177186"/>
          <a:ext cx="2251366" cy="2336478"/>
        </a:xfrm>
        <a:prstGeom prst="ellipse">
          <a:avLst/>
        </a:prstGeom>
        <a:solidFill>
          <a:schemeClr val="accent4">
            <a:alpha val="5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6500" kern="1200" dirty="0"/>
        </a:p>
      </dsp:txBody>
      <dsp:txXfrm>
        <a:off x="4336074" y="780776"/>
        <a:ext cx="1350820" cy="1285063"/>
      </dsp:txXfrm>
    </dsp:sp>
    <dsp:sp modelId="{C03CAD55-26FF-4A68-A68D-3114FC4D9E84}">
      <dsp:nvSpPr>
        <dsp:cNvPr id="0" name=""/>
        <dsp:cNvSpPr/>
      </dsp:nvSpPr>
      <dsp:spPr>
        <a:xfrm>
          <a:off x="3204582" y="1594685"/>
          <a:ext cx="1122383" cy="1062052"/>
        </a:xfrm>
        <a:prstGeom prst="ellipse">
          <a:avLst/>
        </a:prstGeom>
        <a:solidFill>
          <a:schemeClr val="accent3">
            <a:alpha val="5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4100" kern="1200" dirty="0"/>
        </a:p>
      </dsp:txBody>
      <dsp:txXfrm>
        <a:off x="3310273" y="1869049"/>
        <a:ext cx="673430" cy="58412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506156-C7FF-4869-86F8-FA4AA0F28878}">
      <dsp:nvSpPr>
        <dsp:cNvPr id="0" name=""/>
        <dsp:cNvSpPr/>
      </dsp:nvSpPr>
      <dsp:spPr>
        <a:xfrm>
          <a:off x="2808326" y="1944117"/>
          <a:ext cx="1033071" cy="921709"/>
        </a:xfrm>
        <a:prstGeom prst="ellipse">
          <a:avLst/>
        </a:prstGeom>
        <a:solidFill>
          <a:schemeClr val="accent2">
            <a:alpha val="5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900" kern="1200" dirty="0"/>
        </a:p>
      </dsp:txBody>
      <dsp:txXfrm>
        <a:off x="2946069" y="2105417"/>
        <a:ext cx="757585" cy="414769"/>
      </dsp:txXfrm>
    </dsp:sp>
    <dsp:sp modelId="{722B1F6F-336C-4645-80AA-64390804336E}">
      <dsp:nvSpPr>
        <dsp:cNvPr id="0" name=""/>
        <dsp:cNvSpPr/>
      </dsp:nvSpPr>
      <dsp:spPr>
        <a:xfrm>
          <a:off x="3397458" y="1944102"/>
          <a:ext cx="2110633" cy="2076163"/>
        </a:xfrm>
        <a:prstGeom prst="ellipse">
          <a:avLst/>
        </a:prstGeom>
        <a:solidFill>
          <a:schemeClr val="accent4">
            <a:alpha val="5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6500" kern="1200" dirty="0"/>
        </a:p>
      </dsp:txBody>
      <dsp:txXfrm>
        <a:off x="4042960" y="2480445"/>
        <a:ext cx="1266380" cy="1141889"/>
      </dsp:txXfrm>
    </dsp:sp>
    <dsp:sp modelId="{C03CAD55-26FF-4A68-A68D-3114FC4D9E84}">
      <dsp:nvSpPr>
        <dsp:cNvPr id="0" name=""/>
        <dsp:cNvSpPr/>
      </dsp:nvSpPr>
      <dsp:spPr>
        <a:xfrm>
          <a:off x="3154778" y="217927"/>
          <a:ext cx="2244226" cy="2302367"/>
        </a:xfrm>
        <a:prstGeom prst="ellipse">
          <a:avLst/>
        </a:prstGeom>
        <a:solidFill>
          <a:schemeClr val="accent3">
            <a:alpha val="5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6500" kern="1200" dirty="0"/>
        </a:p>
      </dsp:txBody>
      <dsp:txXfrm>
        <a:off x="3366110" y="812705"/>
        <a:ext cx="1346536" cy="126630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506156-C7FF-4869-86F8-FA4AA0F28878}">
      <dsp:nvSpPr>
        <dsp:cNvPr id="0" name=""/>
        <dsp:cNvSpPr/>
      </dsp:nvSpPr>
      <dsp:spPr>
        <a:xfrm>
          <a:off x="1650319" y="500654"/>
          <a:ext cx="2937926" cy="2937926"/>
        </a:xfrm>
        <a:prstGeom prst="ellipse">
          <a:avLst/>
        </a:prstGeom>
        <a:solidFill>
          <a:schemeClr val="accent2">
            <a:alpha val="5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6500" kern="1200" dirty="0"/>
        </a:p>
      </dsp:txBody>
      <dsp:txXfrm>
        <a:off x="2042042" y="1014791"/>
        <a:ext cx="2154479" cy="1322066"/>
      </dsp:txXfrm>
    </dsp:sp>
    <dsp:sp modelId="{722B1F6F-336C-4645-80AA-64390804336E}">
      <dsp:nvSpPr>
        <dsp:cNvPr id="0" name=""/>
        <dsp:cNvSpPr/>
      </dsp:nvSpPr>
      <dsp:spPr>
        <a:xfrm>
          <a:off x="2822737" y="2776298"/>
          <a:ext cx="1252673" cy="1180135"/>
        </a:xfrm>
        <a:prstGeom prst="ellipse">
          <a:avLst/>
        </a:prstGeom>
        <a:solidFill>
          <a:schemeClr val="accent4">
            <a:alpha val="5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4600" kern="1200" dirty="0"/>
        </a:p>
      </dsp:txBody>
      <dsp:txXfrm>
        <a:off x="3205847" y="3081167"/>
        <a:ext cx="751603" cy="649074"/>
      </dsp:txXfrm>
    </dsp:sp>
    <dsp:sp modelId="{C03CAD55-26FF-4A68-A68D-3114FC4D9E84}">
      <dsp:nvSpPr>
        <dsp:cNvPr id="0" name=""/>
        <dsp:cNvSpPr/>
      </dsp:nvSpPr>
      <dsp:spPr>
        <a:xfrm>
          <a:off x="2475690" y="3123326"/>
          <a:ext cx="615554" cy="486079"/>
        </a:xfrm>
        <a:prstGeom prst="ellipse">
          <a:avLst/>
        </a:prstGeom>
        <a:solidFill>
          <a:schemeClr val="accent3">
            <a:alpha val="5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900" kern="1200" dirty="0"/>
        </a:p>
      </dsp:txBody>
      <dsp:txXfrm>
        <a:off x="2533655" y="3248897"/>
        <a:ext cx="369332" cy="2673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87AA15-7E02-46F4-BD1B-96936C3D2329}" type="datetimeFigureOut">
              <a:rPr lang="fr-FR" smtClean="0"/>
              <a:t>11/06/2015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3EE9E7-4FB3-4C1E-8D6C-10896D40B7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64137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330742-6ACD-4378-8C3F-0A521E9E3925}" type="datetimeFigureOut">
              <a:rPr lang="en-US" smtClean="0"/>
              <a:pPr/>
              <a:t>6/11/2015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BDF53A-3B6D-408B-B0B1-5D5AFDE1362A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997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DF53A-3B6D-408B-B0B1-5D5AFDE1362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6334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dirty="0" err="1" smtClean="0"/>
              <a:t>With</a:t>
            </a:r>
            <a:r>
              <a:rPr lang="fr-FR" sz="1200" dirty="0" smtClean="0"/>
              <a:t> </a:t>
            </a:r>
            <a:r>
              <a:rPr lang="fr-FR" sz="1200" dirty="0" err="1" smtClean="0"/>
              <a:t>upgrading</a:t>
            </a:r>
            <a:r>
              <a:rPr lang="fr-FR" sz="1200" dirty="0" smtClean="0"/>
              <a:t>, new questions arise!</a:t>
            </a:r>
          </a:p>
          <a:p>
            <a:endParaRPr lang="fr-FR" sz="1200" dirty="0" smtClean="0"/>
          </a:p>
          <a:p>
            <a:r>
              <a:rPr lang="fr-FR" sz="1200" dirty="0" smtClean="0"/>
              <a:t>In </a:t>
            </a:r>
            <a:r>
              <a:rPr lang="fr-FR" sz="1200" dirty="0" err="1" smtClean="0"/>
              <a:t>particular</a:t>
            </a:r>
            <a:r>
              <a:rPr lang="fr-FR" sz="1200" dirty="0" smtClean="0"/>
              <a:t>,</a:t>
            </a:r>
            <a:r>
              <a:rPr lang="fr-FR" sz="1200" baseline="0" dirty="0" smtClean="0"/>
              <a:t> </a:t>
            </a:r>
          </a:p>
          <a:p>
            <a:r>
              <a:rPr lang="fr-FR" sz="1200" baseline="0" dirty="0" smtClean="0"/>
              <a:t>How </a:t>
            </a:r>
            <a:r>
              <a:rPr lang="fr-FR" sz="1200" baseline="0" dirty="0" err="1" smtClean="0"/>
              <a:t>much</a:t>
            </a:r>
            <a:r>
              <a:rPr lang="fr-FR" sz="1200" baseline="0" dirty="0" smtClean="0"/>
              <a:t> cycles? How long? </a:t>
            </a:r>
            <a:r>
              <a:rPr lang="fr-FR" sz="1200" baseline="0" dirty="0" err="1" smtClean="0"/>
              <a:t>What</a:t>
            </a:r>
            <a:r>
              <a:rPr lang="fr-FR" sz="1200" baseline="0" dirty="0" smtClean="0"/>
              <a:t> type of upgrades? Etc. </a:t>
            </a:r>
            <a:r>
              <a:rPr lang="fr-FR" sz="1200" baseline="0" dirty="0" err="1" smtClean="0"/>
              <a:t>Related</a:t>
            </a:r>
            <a:r>
              <a:rPr lang="fr-FR" sz="1200" baseline="0" dirty="0" smtClean="0"/>
              <a:t> to </a:t>
            </a:r>
            <a:r>
              <a:rPr lang="fr-FR" sz="1200" baseline="0" dirty="0" err="1" smtClean="0"/>
              <a:t>that</a:t>
            </a:r>
            <a:r>
              <a:rPr lang="fr-FR" sz="1200" baseline="0" dirty="0" smtClean="0"/>
              <a:t> </a:t>
            </a:r>
            <a:r>
              <a:rPr lang="fr-FR" sz="1200" baseline="0" dirty="0" err="1" smtClean="0"/>
              <a:t>we</a:t>
            </a:r>
            <a:r>
              <a:rPr lang="fr-FR" sz="1200" baseline="0" dirty="0" smtClean="0"/>
              <a:t> </a:t>
            </a:r>
            <a:r>
              <a:rPr lang="fr-FR" sz="1200" baseline="0" dirty="0" err="1" smtClean="0"/>
              <a:t>named</a:t>
            </a:r>
            <a:r>
              <a:rPr lang="fr-FR" sz="1200" baseline="0" dirty="0" smtClean="0"/>
              <a:t> Upgrade scenario</a:t>
            </a:r>
          </a:p>
          <a:p>
            <a:endParaRPr lang="fr-FR" sz="1200" baseline="0" dirty="0" smtClean="0"/>
          </a:p>
          <a:p>
            <a:r>
              <a:rPr lang="fr-FR" sz="1200" baseline="0" dirty="0" smtClean="0"/>
              <a:t>And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 smtClean="0"/>
              <a:t>How to </a:t>
            </a:r>
            <a:r>
              <a:rPr lang="fr-FR" sz="1200" dirty="0" err="1" smtClean="0"/>
              <a:t>sell</a:t>
            </a:r>
            <a:r>
              <a:rPr lang="fr-FR" sz="1200" dirty="0" smtClean="0"/>
              <a:t> </a:t>
            </a:r>
            <a:r>
              <a:rPr lang="fr-FR" sz="1200" dirty="0" err="1" smtClean="0"/>
              <a:t>upgradability</a:t>
            </a:r>
            <a:r>
              <a:rPr lang="fr-FR" sz="1200" dirty="0" smtClean="0"/>
              <a:t>? </a:t>
            </a:r>
            <a:r>
              <a:rPr lang="fr-FR" dirty="0" smtClean="0"/>
              <a:t>How to </a:t>
            </a:r>
            <a:r>
              <a:rPr lang="fr-FR" dirty="0" err="1" smtClean="0"/>
              <a:t>share</a:t>
            </a:r>
            <a:r>
              <a:rPr lang="fr-FR" dirty="0" smtClean="0"/>
              <a:t> the value? How to </a:t>
            </a:r>
            <a:r>
              <a:rPr lang="fr-FR" dirty="0" err="1" smtClean="0"/>
              <a:t>supply</a:t>
            </a:r>
            <a:r>
              <a:rPr lang="fr-FR" dirty="0" smtClean="0"/>
              <a:t> </a:t>
            </a:r>
            <a:r>
              <a:rPr lang="fr-FR" dirty="0" err="1" smtClean="0"/>
              <a:t>upgradability</a:t>
            </a:r>
            <a:r>
              <a:rPr lang="fr-FR" dirty="0" smtClean="0"/>
              <a:t> service?</a:t>
            </a:r>
            <a:r>
              <a:rPr lang="fr-FR" baseline="0" dirty="0" smtClean="0"/>
              <a:t> </a:t>
            </a:r>
            <a:r>
              <a:rPr lang="en-US" sz="1200" dirty="0" smtClean="0"/>
              <a:t>How to distribute these upgradable systems? </a:t>
            </a:r>
            <a:r>
              <a:rPr lang="fr-FR" baseline="0" dirty="0" err="1" smtClean="0"/>
              <a:t>Related</a:t>
            </a:r>
            <a:r>
              <a:rPr lang="fr-FR" baseline="0" dirty="0" smtClean="0"/>
              <a:t> to the business model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err="1" smtClean="0"/>
              <a:t>Based</a:t>
            </a:r>
            <a:r>
              <a:rPr lang="fr-FR" dirty="0" smtClean="0"/>
              <a:t> on </a:t>
            </a:r>
            <a:r>
              <a:rPr lang="fr-FR" dirty="0" err="1" smtClean="0"/>
              <a:t>different</a:t>
            </a:r>
            <a:r>
              <a:rPr lang="fr-FR" dirty="0" smtClean="0"/>
              <a:t> </a:t>
            </a:r>
            <a:r>
              <a:rPr lang="fr-FR" dirty="0" err="1" smtClean="0"/>
              <a:t>works</a:t>
            </a:r>
            <a:r>
              <a:rPr lang="fr-FR" dirty="0" smtClean="0"/>
              <a:t> of the </a:t>
            </a:r>
            <a:r>
              <a:rPr lang="fr-FR" dirty="0" err="1" smtClean="0"/>
              <a:t>IDCyclUM</a:t>
            </a:r>
            <a:r>
              <a:rPr lang="fr-FR" dirty="0" smtClean="0"/>
              <a:t> Project consortium </a:t>
            </a:r>
            <a:r>
              <a:rPr lang="fr-FR" dirty="0" err="1" smtClean="0"/>
              <a:t>composed</a:t>
            </a:r>
            <a:r>
              <a:rPr lang="fr-FR" dirty="0" smtClean="0"/>
              <a:t> of 5 </a:t>
            </a:r>
            <a:r>
              <a:rPr lang="fr-FR" dirty="0" err="1" smtClean="0"/>
              <a:t>academic</a:t>
            </a:r>
            <a:r>
              <a:rPr lang="fr-FR" dirty="0" smtClean="0"/>
              <a:t> </a:t>
            </a:r>
            <a:r>
              <a:rPr lang="fr-FR" dirty="0" err="1" smtClean="0"/>
              <a:t>partners</a:t>
            </a:r>
            <a:r>
              <a:rPr lang="fr-FR" dirty="0" smtClean="0"/>
              <a:t> and 2 </a:t>
            </a:r>
            <a:r>
              <a:rPr lang="fr-FR" baseline="0" dirty="0" err="1" smtClean="0"/>
              <a:t>industrial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companies</a:t>
            </a:r>
            <a:r>
              <a:rPr lang="fr-FR" baseline="0" dirty="0" smtClean="0"/>
              <a:t>, a design </a:t>
            </a:r>
            <a:r>
              <a:rPr lang="fr-FR" baseline="0" dirty="0" err="1" smtClean="0"/>
              <a:t>method</a:t>
            </a:r>
            <a:r>
              <a:rPr lang="fr-FR" baseline="0" dirty="0" smtClean="0"/>
              <a:t> for </a:t>
            </a:r>
            <a:r>
              <a:rPr lang="fr-FR" baseline="0" dirty="0" err="1" smtClean="0"/>
              <a:t>upgradable</a:t>
            </a:r>
            <a:r>
              <a:rPr lang="fr-FR" baseline="0" dirty="0" smtClean="0"/>
              <a:t> system have been </a:t>
            </a:r>
            <a:r>
              <a:rPr lang="fr-FR" baseline="0" dirty="0" err="1" smtClean="0"/>
              <a:t>developped</a:t>
            </a:r>
            <a:r>
              <a:rPr lang="fr-FR" baseline="0" dirty="0" smtClean="0"/>
              <a:t>.</a:t>
            </a:r>
            <a:endParaRPr lang="fr-FR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DF53A-3B6D-408B-B0B1-5D5AFDE1362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2904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DF53A-3B6D-408B-B0B1-5D5AFDE1362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2904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DF53A-3B6D-408B-B0B1-5D5AFDE1362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2904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DF53A-3B6D-408B-B0B1-5D5AFDE1362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2904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DF53A-3B6D-408B-B0B1-5D5AFDE1362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2904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DF53A-3B6D-408B-B0B1-5D5AFDE1362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2904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DF53A-3B6D-408B-B0B1-5D5AFDE1362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2904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DF53A-3B6D-408B-B0B1-5D5AFDE1362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2904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DF53A-3B6D-408B-B0B1-5D5AFDE1362A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0880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DF53A-3B6D-408B-B0B1-5D5AFDE1362A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751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DF53A-3B6D-408B-B0B1-5D5AFDE1362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2904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DF53A-3B6D-408B-B0B1-5D5AFDE1362A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3427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DF53A-3B6D-408B-B0B1-5D5AFDE1362A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2904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DF53A-3B6D-408B-B0B1-5D5AFDE1362A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2904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DF53A-3B6D-408B-B0B1-5D5AFDE1362A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2904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DF53A-3B6D-408B-B0B1-5D5AFDE1362A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2904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DF53A-3B6D-408B-B0B1-5D5AFDE1362A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2063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DF53A-3B6D-408B-B0B1-5D5AFDE1362A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2904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DF53A-3B6D-408B-B0B1-5D5AFDE1362A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2904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907910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DF53A-3B6D-408B-B0B1-5D5AFDE1362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2904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DF53A-3B6D-408B-B0B1-5D5AFDE1362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2904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DF53A-3B6D-408B-B0B1-5D5AFDE1362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2904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DF53A-3B6D-408B-B0B1-5D5AFDE1362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2904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To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conclude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this</a:t>
            </a:r>
            <a:r>
              <a:rPr lang="fr-FR" baseline="0" dirty="0" smtClean="0"/>
              <a:t> part, the </a:t>
            </a:r>
            <a:r>
              <a:rPr lang="fr-FR" baseline="0" dirty="0" err="1" smtClean="0"/>
              <a:t>upgrading</a:t>
            </a:r>
            <a:r>
              <a:rPr lang="fr-FR" baseline="0" dirty="0" smtClean="0"/>
              <a:t> concept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very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interesting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because</a:t>
            </a:r>
            <a:r>
              <a:rPr lang="fr-FR" baseline="0" dirty="0" smtClean="0"/>
              <a:t> the principal </a:t>
            </a:r>
            <a:r>
              <a:rPr lang="fr-FR" baseline="0" dirty="0" err="1" smtClean="0"/>
              <a:t>stakeholders</a:t>
            </a:r>
            <a:r>
              <a:rPr lang="fr-FR" baseline="0" dirty="0" smtClean="0"/>
              <a:t> are </a:t>
            </a:r>
            <a:r>
              <a:rPr lang="fr-FR" baseline="0" dirty="0" err="1" smtClean="0"/>
              <a:t>satisfied</a:t>
            </a:r>
            <a:r>
              <a:rPr lang="fr-FR" baseline="0" dirty="0" smtClean="0"/>
              <a:t>.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are in a </a:t>
            </a:r>
            <a:r>
              <a:rPr lang="fr-FR" dirty="0" smtClean="0"/>
              <a:t>Triple </a:t>
            </a:r>
            <a:r>
              <a:rPr lang="fr-FR" dirty="0" err="1" smtClean="0"/>
              <a:t>win</a:t>
            </a:r>
            <a:r>
              <a:rPr lang="fr-FR" dirty="0" smtClean="0"/>
              <a:t> configuration!</a:t>
            </a:r>
          </a:p>
          <a:p>
            <a:endParaRPr lang="fr-FR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Moreover, Upgradability is an opportunity to disseminate </a:t>
            </a:r>
            <a:r>
              <a:rPr lang="en-US" dirty="0" err="1" smtClean="0"/>
              <a:t>servicizing</a:t>
            </a:r>
            <a:r>
              <a:rPr lang="en-US" dirty="0" smtClean="0"/>
              <a:t> mode!</a:t>
            </a:r>
          </a:p>
          <a:p>
            <a:endParaRPr lang="en-US" dirty="0" smtClean="0"/>
          </a:p>
          <a:p>
            <a:r>
              <a:rPr lang="en-US" dirty="0" smtClean="0"/>
              <a:t>The difficulty of </a:t>
            </a:r>
            <a:r>
              <a:rPr lang="en-US" dirty="0" err="1" smtClean="0"/>
              <a:t>Servicizing</a:t>
            </a:r>
            <a:r>
              <a:rPr lang="en-US" dirty="0" smtClean="0"/>
              <a:t> is to imagine new services linked to the product with added value repeated over time to justify the switch to a form of sale without transfer of ownership. To remedy this, upgrading brings range of new services (linked to the product</a:t>
            </a:r>
            <a:r>
              <a:rPr lang="en-US" baseline="0" dirty="0" smtClean="0"/>
              <a:t> and with added value):</a:t>
            </a:r>
          </a:p>
          <a:p>
            <a:endParaRPr lang="en-US" baseline="0" dirty="0" smtClean="0"/>
          </a:p>
          <a:p>
            <a:r>
              <a:rPr lang="en-US" baseline="0" dirty="0" smtClean="0"/>
              <a:t>Firstly the upgradability support service necessary to integrate upgrades to the product</a:t>
            </a:r>
          </a:p>
          <a:p>
            <a:r>
              <a:rPr lang="en-US" baseline="0" dirty="0" smtClean="0"/>
              <a:t>Secondly Service bundles related to “connected objects”, apps catalog</a:t>
            </a:r>
            <a:r>
              <a:rPr lang="en-US" dirty="0" smtClean="0"/>
              <a:t>.</a:t>
            </a:r>
            <a:endParaRPr lang="en-US" baseline="0" dirty="0" smtClean="0"/>
          </a:p>
          <a:p>
            <a:endParaRPr lang="en-US" dirty="0" smtClean="0"/>
          </a:p>
          <a:p>
            <a:r>
              <a:rPr lang="fr-FR" dirty="0" err="1" smtClean="0"/>
              <a:t>Upgradability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its</a:t>
            </a:r>
            <a:r>
              <a:rPr lang="fr-FR" dirty="0" smtClean="0"/>
              <a:t> </a:t>
            </a:r>
            <a:r>
              <a:rPr lang="fr-FR" dirty="0" err="1" smtClean="0"/>
              <a:t>multiform</a:t>
            </a:r>
            <a:r>
              <a:rPr lang="fr-FR" dirty="0" smtClean="0"/>
              <a:t> and </a:t>
            </a:r>
            <a:r>
              <a:rPr lang="fr-FR" dirty="0" err="1" smtClean="0"/>
              <a:t>evolutive</a:t>
            </a:r>
            <a:r>
              <a:rPr lang="fr-FR" dirty="0" smtClean="0"/>
              <a:t> </a:t>
            </a:r>
            <a:r>
              <a:rPr lang="fr-FR" dirty="0" err="1" smtClean="0"/>
              <a:t>offer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also</a:t>
            </a:r>
            <a:r>
              <a:rPr lang="fr-FR" dirty="0" smtClean="0"/>
              <a:t> a « </a:t>
            </a:r>
            <a:r>
              <a:rPr lang="fr-FR" dirty="0" err="1" smtClean="0"/>
              <a:t>Trojan</a:t>
            </a:r>
            <a:r>
              <a:rPr lang="fr-FR" dirty="0" smtClean="0"/>
              <a:t> Horse » to </a:t>
            </a:r>
            <a:r>
              <a:rPr lang="fr-FR" dirty="0" err="1" smtClean="0"/>
              <a:t>migrate</a:t>
            </a:r>
            <a:r>
              <a:rPr lang="fr-FR" dirty="0" smtClean="0"/>
              <a:t> to service </a:t>
            </a:r>
            <a:r>
              <a:rPr lang="fr-FR" dirty="0" err="1" smtClean="0"/>
              <a:t>offerings</a:t>
            </a:r>
            <a:r>
              <a:rPr lang="fr-FR" dirty="0" smtClean="0"/>
              <a:t> </a:t>
            </a:r>
            <a:r>
              <a:rPr lang="fr-FR" dirty="0" err="1" smtClean="0"/>
              <a:t>like</a:t>
            </a:r>
            <a:r>
              <a:rPr lang="fr-FR" dirty="0" smtClean="0"/>
              <a:t> « all inclusive package ».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DF53A-3B6D-408B-B0B1-5D5AFDE1362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2904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dirty="0" err="1" smtClean="0"/>
              <a:t>Now</a:t>
            </a:r>
            <a:r>
              <a:rPr lang="fr-FR" dirty="0" smtClean="0"/>
              <a:t>, PART 2, </a:t>
            </a:r>
            <a:r>
              <a:rPr lang="fr-FR" dirty="0" err="1" smtClean="0"/>
              <a:t>Methodological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Elements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generate</a:t>
            </a:r>
            <a:r>
              <a:rPr lang="fr-FR" baseline="0" dirty="0" smtClean="0"/>
              <a:t> an upgrade scenario and a business model for </a:t>
            </a:r>
            <a:r>
              <a:rPr lang="fr-FR" baseline="0" dirty="0" err="1" smtClean="0"/>
              <a:t>upgradability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DF53A-3B6D-408B-B0B1-5D5AFDE1362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290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050281"/>
            <a:ext cx="9144000" cy="807719"/>
          </a:xfrm>
          <a:prstGeom prst="rect">
            <a:avLst/>
          </a:prstGeom>
          <a:solidFill>
            <a:srgbClr val="EFF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1193802"/>
            <a:ext cx="9144000" cy="152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6019800"/>
            <a:ext cx="9144000" cy="4571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4" descr="C:\Users\user\Dropbox\PhD Files\Publications\Paper3_PhD\CIRP - CMS2013\Resources\cirp-logo.png"/>
          <p:cNvPicPr>
            <a:picLocks noChangeAspect="1" noChangeArrowheads="1"/>
          </p:cNvPicPr>
          <p:nvPr userDrawn="1"/>
        </p:nvPicPr>
        <p:blipFill>
          <a:blip r:embed="rId2" cstate="print">
            <a:lum bright="10000"/>
          </a:blip>
          <a:srcRect l="33105" t="16548" r="29650" b="17242"/>
          <a:stretch>
            <a:fillRect/>
          </a:stretch>
        </p:blipFill>
        <p:spPr bwMode="auto">
          <a:xfrm>
            <a:off x="7848601" y="60960"/>
            <a:ext cx="1199146" cy="1065907"/>
          </a:xfrm>
          <a:prstGeom prst="rect">
            <a:avLst/>
          </a:prstGeom>
          <a:noFill/>
        </p:spPr>
      </p:pic>
      <p:sp>
        <p:nvSpPr>
          <p:cNvPr id="30" name="TextBox 29"/>
          <p:cNvSpPr txBox="1"/>
          <p:nvPr userDrawn="1"/>
        </p:nvSpPr>
        <p:spPr>
          <a:xfrm>
            <a:off x="2315028" y="159995"/>
            <a:ext cx="419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8E0000"/>
                </a:solidFill>
                <a:latin typeface="Arial" pitchFamily="34" charset="0"/>
                <a:cs typeface="Arial" pitchFamily="34" charset="0"/>
              </a:rPr>
              <a:t>The 7</a:t>
            </a:r>
            <a:r>
              <a:rPr lang="en-US" sz="1800" b="1" baseline="30000" dirty="0" smtClean="0">
                <a:solidFill>
                  <a:srgbClr val="8E000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1800" b="1" dirty="0" smtClean="0">
                <a:solidFill>
                  <a:srgbClr val="8E0000"/>
                </a:solidFill>
                <a:latin typeface="Arial" pitchFamily="34" charset="0"/>
                <a:cs typeface="Arial" pitchFamily="34" charset="0"/>
              </a:rPr>
              <a:t> CIRP IPSS</a:t>
            </a:r>
            <a:r>
              <a:rPr lang="en-US" sz="1800" b="1" baseline="0" dirty="0" smtClean="0">
                <a:solidFill>
                  <a:srgbClr val="8E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smtClean="0">
                <a:solidFill>
                  <a:srgbClr val="8E0000"/>
                </a:solidFill>
                <a:latin typeface="Arial" pitchFamily="34" charset="0"/>
                <a:cs typeface="Arial" pitchFamily="34" charset="0"/>
              </a:rPr>
              <a:t>Conference </a:t>
            </a:r>
          </a:p>
          <a:p>
            <a:pPr algn="ctr"/>
            <a:r>
              <a:rPr lang="en-US" sz="1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21-22 May 2015</a:t>
            </a:r>
          </a:p>
          <a:p>
            <a:pPr algn="ctr"/>
            <a:r>
              <a:rPr lang="en-US" sz="1800" b="1" dirty="0" smtClean="0">
                <a:solidFill>
                  <a:srgbClr val="8E0000"/>
                </a:solidFill>
                <a:latin typeface="Arial" pitchFamily="34" charset="0"/>
                <a:cs typeface="Arial" pitchFamily="34" charset="0"/>
              </a:rPr>
              <a:t>Saint-Etienne, France</a:t>
            </a:r>
            <a:endParaRPr lang="en-US" sz="1800" b="1" dirty="0">
              <a:solidFill>
                <a:srgbClr val="8E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C:\Users\khaled.medini\Documents\__mes documents\4_organisation evenements\ipss 2015\Publication Docs\Presentations\logo ipss.eps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1931"/>
            <a:ext cx="2163539" cy="114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 descr="C:\Users\khaled.medini\Documents\__mes documents\xsupport divers\visuels ecole\mines_saint-etienne_buro_sans_reserve_blanch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6" y="6081486"/>
            <a:ext cx="922832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khaled.medini\Documents\__mes documents\4_organisation evenements\ipss 2015\Website Docs\logos\Logo_Grenoble INP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341" y="6078773"/>
            <a:ext cx="1143884" cy="764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0D938C-DCE1-4A06-ADA2-06613520E0CB}" type="datetime1">
              <a:rPr lang="en-US" smtClean="0"/>
              <a:pPr/>
              <a:t>6/11/2015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38615D4-5289-4E3D-9F30-3B5410A4E197}" type="datetime1">
              <a:rPr lang="en-US" smtClean="0"/>
              <a:pPr/>
              <a:t>6/11/2015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5871DD-3F55-408A-AA83-33034D95D7F7}" type="datetime1">
              <a:rPr lang="en-US" smtClean="0"/>
              <a:pPr/>
              <a:t>6/11/2015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5" name="Rectangle 24"/>
          <p:cNvSpPr/>
          <p:nvPr userDrawn="1"/>
        </p:nvSpPr>
        <p:spPr>
          <a:xfrm>
            <a:off x="0" y="6202681"/>
            <a:ext cx="9144000" cy="4571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3" descr="C:\Users\khaled.medini\Documents\__mes documents\4_organisation evenements\ipss 2015\Publication Docs\Presentations\logo ipss.eps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2" y="60958"/>
            <a:ext cx="1024575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9D1A99-AE17-46DF-AC41-A4ADF3A9786A}" type="datetime1">
              <a:rPr lang="en-US" smtClean="0"/>
              <a:pPr/>
              <a:t>6/11/2015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D60BF5-FBC5-4298-A7B6-6AF58FAE1677}" type="datetime1">
              <a:rPr lang="en-US" smtClean="0"/>
              <a:pPr/>
              <a:t>6/11/2015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E6FFEB-44E3-4F05-9454-CB40E1407711}" type="datetime1">
              <a:rPr lang="en-US" smtClean="0"/>
              <a:pPr/>
              <a:t>6/11/2015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BC2308-0D99-47CB-A25D-5182C2EB0BCF}" type="datetime1">
              <a:rPr lang="en-US" smtClean="0"/>
              <a:pPr/>
              <a:t>6/11/2015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68A7C3-0AA2-4BCC-90D5-9CA470846E1D}" type="datetime1">
              <a:rPr lang="en-US" smtClean="0"/>
              <a:pPr/>
              <a:t>6/11/2015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59A4DA-551D-423D-999F-57247931AC50}" type="datetime1">
              <a:rPr lang="en-US" smtClean="0"/>
              <a:pPr/>
              <a:t>6/11/2015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D973AC-4B04-4D36-8DA3-1700993FA807}" type="datetime1">
              <a:rPr lang="en-US" smtClean="0"/>
              <a:pPr/>
              <a:t>6/11/2015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emf"/><Relationship Id="rId3" Type="http://schemas.openxmlformats.org/officeDocument/2006/relationships/image" Target="../media/image10.jpeg"/><Relationship Id="rId7" Type="http://schemas.openxmlformats.org/officeDocument/2006/relationships/image" Target="../media/image43.jpeg"/><Relationship Id="rId12" Type="http://schemas.openxmlformats.org/officeDocument/2006/relationships/image" Target="../media/image4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12.png"/><Relationship Id="rId15" Type="http://schemas.openxmlformats.org/officeDocument/2006/relationships/image" Target="../media/image51.jpeg"/><Relationship Id="rId10" Type="http://schemas.openxmlformats.org/officeDocument/2006/relationships/image" Target="../media/image46.png"/><Relationship Id="rId4" Type="http://schemas.openxmlformats.org/officeDocument/2006/relationships/image" Target="../media/image11.png"/><Relationship Id="rId9" Type="http://schemas.openxmlformats.org/officeDocument/2006/relationships/image" Target="../media/image45.png"/><Relationship Id="rId14" Type="http://schemas.openxmlformats.org/officeDocument/2006/relationships/image" Target="../media/image5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0.jpe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11" Type="http://schemas.openxmlformats.org/officeDocument/2006/relationships/image" Target="../media/image52.png"/><Relationship Id="rId5" Type="http://schemas.openxmlformats.org/officeDocument/2006/relationships/image" Target="../media/image12.png"/><Relationship Id="rId10" Type="http://schemas.microsoft.com/office/2007/relationships/diagramDrawing" Target="../diagrams/drawing1.xml"/><Relationship Id="rId4" Type="http://schemas.openxmlformats.org/officeDocument/2006/relationships/image" Target="../media/image11.png"/><Relationship Id="rId9" Type="http://schemas.openxmlformats.org/officeDocument/2006/relationships/diagramColors" Target="../diagrams/colors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10.jpe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13" Type="http://schemas.openxmlformats.org/officeDocument/2006/relationships/diagramQuickStyle" Target="../diagrams/quickStyle3.xml"/><Relationship Id="rId18" Type="http://schemas.openxmlformats.org/officeDocument/2006/relationships/diagramQuickStyle" Target="../diagrams/quickStyle4.xml"/><Relationship Id="rId3" Type="http://schemas.openxmlformats.org/officeDocument/2006/relationships/image" Target="../media/image10.jpeg"/><Relationship Id="rId21" Type="http://schemas.openxmlformats.org/officeDocument/2006/relationships/diagramData" Target="../diagrams/data5.xml"/><Relationship Id="rId7" Type="http://schemas.openxmlformats.org/officeDocument/2006/relationships/diagramLayout" Target="../diagrams/layout2.xml"/><Relationship Id="rId12" Type="http://schemas.openxmlformats.org/officeDocument/2006/relationships/diagramLayout" Target="../diagrams/layout3.xml"/><Relationship Id="rId17" Type="http://schemas.openxmlformats.org/officeDocument/2006/relationships/diagramLayout" Target="../diagrams/layout4.xml"/><Relationship Id="rId25" Type="http://schemas.microsoft.com/office/2007/relationships/diagramDrawing" Target="../diagrams/drawing5.xml"/><Relationship Id="rId2" Type="http://schemas.openxmlformats.org/officeDocument/2006/relationships/notesSlide" Target="../notesSlides/notesSlide15.xml"/><Relationship Id="rId16" Type="http://schemas.openxmlformats.org/officeDocument/2006/relationships/diagramData" Target="../diagrams/data4.xml"/><Relationship Id="rId20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11" Type="http://schemas.openxmlformats.org/officeDocument/2006/relationships/diagramData" Target="../diagrams/data3.xml"/><Relationship Id="rId24" Type="http://schemas.openxmlformats.org/officeDocument/2006/relationships/diagramColors" Target="../diagrams/colors5.xml"/><Relationship Id="rId5" Type="http://schemas.openxmlformats.org/officeDocument/2006/relationships/image" Target="../media/image12.png"/><Relationship Id="rId15" Type="http://schemas.microsoft.com/office/2007/relationships/diagramDrawing" Target="../diagrams/drawing3.xml"/><Relationship Id="rId23" Type="http://schemas.openxmlformats.org/officeDocument/2006/relationships/diagramQuickStyle" Target="../diagrams/quickStyle5.xml"/><Relationship Id="rId10" Type="http://schemas.microsoft.com/office/2007/relationships/diagramDrawing" Target="../diagrams/drawing2.xml"/><Relationship Id="rId19" Type="http://schemas.openxmlformats.org/officeDocument/2006/relationships/diagramColors" Target="../diagrams/colors4.xml"/><Relationship Id="rId4" Type="http://schemas.openxmlformats.org/officeDocument/2006/relationships/image" Target="../media/image11.png"/><Relationship Id="rId9" Type="http://schemas.openxmlformats.org/officeDocument/2006/relationships/diagramColors" Target="../diagrams/colors2.xml"/><Relationship Id="rId14" Type="http://schemas.openxmlformats.org/officeDocument/2006/relationships/diagramColors" Target="../diagrams/colors3.xml"/><Relationship Id="rId22" Type="http://schemas.openxmlformats.org/officeDocument/2006/relationships/diagramLayout" Target="../diagrams/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13" Type="http://schemas.openxmlformats.org/officeDocument/2006/relationships/image" Target="../media/image17.jpeg"/><Relationship Id="rId18" Type="http://schemas.openxmlformats.org/officeDocument/2006/relationships/image" Target="../media/image22.png"/><Relationship Id="rId3" Type="http://schemas.openxmlformats.org/officeDocument/2006/relationships/image" Target="../media/image8.png"/><Relationship Id="rId21" Type="http://schemas.openxmlformats.org/officeDocument/2006/relationships/image" Target="../media/image25.png"/><Relationship Id="rId7" Type="http://schemas.openxmlformats.org/officeDocument/2006/relationships/image" Target="../media/image12.png"/><Relationship Id="rId12" Type="http://schemas.openxmlformats.org/officeDocument/2006/relationships/image" Target="../media/image16.jpe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0.png"/><Relationship Id="rId20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microsoft.com/office/2007/relationships/hdphoto" Target="../media/hdphoto1.wdp"/><Relationship Id="rId5" Type="http://schemas.openxmlformats.org/officeDocument/2006/relationships/image" Target="../media/image10.jpeg"/><Relationship Id="rId15" Type="http://schemas.openxmlformats.org/officeDocument/2006/relationships/image" Target="../media/image19.png"/><Relationship Id="rId10" Type="http://schemas.openxmlformats.org/officeDocument/2006/relationships/image" Target="../media/image15.png"/><Relationship Id="rId19" Type="http://schemas.openxmlformats.org/officeDocument/2006/relationships/image" Target="../media/image23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Relationship Id="rId14" Type="http://schemas.openxmlformats.org/officeDocument/2006/relationships/image" Target="../media/image1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5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59.jpeg"/><Relationship Id="rId10" Type="http://schemas.openxmlformats.org/officeDocument/2006/relationships/image" Target="../media/image60.png"/><Relationship Id="rId4" Type="http://schemas.openxmlformats.org/officeDocument/2006/relationships/image" Target="../media/image10.jpeg"/><Relationship Id="rId9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0.png"/><Relationship Id="rId18" Type="http://schemas.openxmlformats.org/officeDocument/2006/relationships/image" Target="../media/image65.png"/><Relationship Id="rId3" Type="http://schemas.openxmlformats.org/officeDocument/2006/relationships/image" Target="../media/image8.png"/><Relationship Id="rId21" Type="http://schemas.openxmlformats.org/officeDocument/2006/relationships/image" Target="../media/image28.png"/><Relationship Id="rId7" Type="http://schemas.openxmlformats.org/officeDocument/2006/relationships/image" Target="../media/image11.png"/><Relationship Id="rId12" Type="http://schemas.openxmlformats.org/officeDocument/2006/relationships/image" Target="../media/image19.png"/><Relationship Id="rId17" Type="http://schemas.openxmlformats.org/officeDocument/2006/relationships/image" Target="../media/image24.jpeg"/><Relationship Id="rId2" Type="http://schemas.openxmlformats.org/officeDocument/2006/relationships/notesSlide" Target="../notesSlides/notesSlide26.xml"/><Relationship Id="rId16" Type="http://schemas.openxmlformats.org/officeDocument/2006/relationships/image" Target="../media/image23.png"/><Relationship Id="rId20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11" Type="http://schemas.openxmlformats.org/officeDocument/2006/relationships/image" Target="../media/image18.png"/><Relationship Id="rId24" Type="http://schemas.openxmlformats.org/officeDocument/2006/relationships/image" Target="../media/image69.png"/><Relationship Id="rId5" Type="http://schemas.openxmlformats.org/officeDocument/2006/relationships/image" Target="../media/image10.jpeg"/><Relationship Id="rId15" Type="http://schemas.openxmlformats.org/officeDocument/2006/relationships/image" Target="../media/image22.png"/><Relationship Id="rId23" Type="http://schemas.openxmlformats.org/officeDocument/2006/relationships/image" Target="../media/image68.png"/><Relationship Id="rId10" Type="http://schemas.openxmlformats.org/officeDocument/2006/relationships/image" Target="../media/image14.png"/><Relationship Id="rId19" Type="http://schemas.openxmlformats.org/officeDocument/2006/relationships/image" Target="../media/image66.png"/><Relationship Id="rId4" Type="http://schemas.openxmlformats.org/officeDocument/2006/relationships/image" Target="../media/image9.jpeg"/><Relationship Id="rId9" Type="http://schemas.openxmlformats.org/officeDocument/2006/relationships/image" Target="../media/image13.jpg"/><Relationship Id="rId14" Type="http://schemas.openxmlformats.org/officeDocument/2006/relationships/image" Target="../media/image21.png"/><Relationship Id="rId22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34.png"/><Relationship Id="rId3" Type="http://schemas.openxmlformats.org/officeDocument/2006/relationships/image" Target="../media/image14.png"/><Relationship Id="rId7" Type="http://schemas.openxmlformats.org/officeDocument/2006/relationships/image" Target="../media/image11.pn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11" Type="http://schemas.openxmlformats.org/officeDocument/2006/relationships/image" Target="../media/image13.jpg"/><Relationship Id="rId5" Type="http://schemas.openxmlformats.org/officeDocument/2006/relationships/image" Target="../media/image10.jpeg"/><Relationship Id="rId15" Type="http://schemas.openxmlformats.org/officeDocument/2006/relationships/image" Target="../media/image36.png"/><Relationship Id="rId10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7.jpeg"/><Relationship Id="rId1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5.png"/><Relationship Id="rId18" Type="http://schemas.openxmlformats.org/officeDocument/2006/relationships/image" Target="../media/image33.png"/><Relationship Id="rId3" Type="http://schemas.openxmlformats.org/officeDocument/2006/relationships/image" Target="../media/image28.png"/><Relationship Id="rId21" Type="http://schemas.openxmlformats.org/officeDocument/2006/relationships/image" Target="../media/image36.png"/><Relationship Id="rId7" Type="http://schemas.openxmlformats.org/officeDocument/2006/relationships/image" Target="../media/image12.png"/><Relationship Id="rId12" Type="http://schemas.openxmlformats.org/officeDocument/2006/relationships/image" Target="../media/image32.png"/><Relationship Id="rId17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7.jpe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31.png"/><Relationship Id="rId5" Type="http://schemas.openxmlformats.org/officeDocument/2006/relationships/image" Target="../media/image10.jpeg"/><Relationship Id="rId15" Type="http://schemas.openxmlformats.org/officeDocument/2006/relationships/image" Target="../media/image16.jpeg"/><Relationship Id="rId10" Type="http://schemas.openxmlformats.org/officeDocument/2006/relationships/image" Target="../media/image30.jpeg"/><Relationship Id="rId19" Type="http://schemas.openxmlformats.org/officeDocument/2006/relationships/image" Target="../media/image34.png"/><Relationship Id="rId4" Type="http://schemas.openxmlformats.org/officeDocument/2006/relationships/image" Target="../media/image29.png"/><Relationship Id="rId9" Type="http://schemas.openxmlformats.org/officeDocument/2006/relationships/image" Target="../media/image9.jpeg"/><Relationship Id="rId1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38.png"/><Relationship Id="rId18" Type="http://schemas.openxmlformats.org/officeDocument/2006/relationships/image" Target="../media/image34.png"/><Relationship Id="rId3" Type="http://schemas.openxmlformats.org/officeDocument/2006/relationships/image" Target="../media/image14.png"/><Relationship Id="rId7" Type="http://schemas.openxmlformats.org/officeDocument/2006/relationships/image" Target="../media/image12.png"/><Relationship Id="rId12" Type="http://schemas.openxmlformats.org/officeDocument/2006/relationships/image" Target="../media/image37.jpeg"/><Relationship Id="rId17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3.jpg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7.jpeg"/><Relationship Id="rId5" Type="http://schemas.openxmlformats.org/officeDocument/2006/relationships/image" Target="../media/image10.jpeg"/><Relationship Id="rId15" Type="http://schemas.openxmlformats.org/officeDocument/2006/relationships/image" Target="../media/image29.png"/><Relationship Id="rId10" Type="http://schemas.openxmlformats.org/officeDocument/2006/relationships/image" Target="../media/image16.jpeg"/><Relationship Id="rId19" Type="http://schemas.openxmlformats.org/officeDocument/2006/relationships/image" Target="../media/image35.png"/><Relationship Id="rId4" Type="http://schemas.openxmlformats.org/officeDocument/2006/relationships/image" Target="../media/image28.png"/><Relationship Id="rId9" Type="http://schemas.microsoft.com/office/2007/relationships/hdphoto" Target="../media/hdphoto1.wdp"/><Relationship Id="rId1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11.png"/><Relationship Id="rId18" Type="http://schemas.openxmlformats.org/officeDocument/2006/relationships/image" Target="../media/image17.jpeg"/><Relationship Id="rId3" Type="http://schemas.openxmlformats.org/officeDocument/2006/relationships/image" Target="../media/image39.jpeg"/><Relationship Id="rId7" Type="http://schemas.openxmlformats.org/officeDocument/2006/relationships/image" Target="../media/image13.jpg"/><Relationship Id="rId12" Type="http://schemas.openxmlformats.org/officeDocument/2006/relationships/image" Target="../media/image10.jpeg"/><Relationship Id="rId17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6" Type="http://schemas.microsoft.com/office/2007/relationships/hdphoto" Target="../media/hdphoto1.wdp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36.png"/><Relationship Id="rId5" Type="http://schemas.openxmlformats.org/officeDocument/2006/relationships/image" Target="../media/image29.png"/><Relationship Id="rId15" Type="http://schemas.openxmlformats.org/officeDocument/2006/relationships/image" Target="../media/image15.png"/><Relationship Id="rId10" Type="http://schemas.openxmlformats.org/officeDocument/2006/relationships/image" Target="../media/image35.png"/><Relationship Id="rId19" Type="http://schemas.openxmlformats.org/officeDocument/2006/relationships/image" Target="../media/image37.jpeg"/><Relationship Id="rId4" Type="http://schemas.openxmlformats.org/officeDocument/2006/relationships/image" Target="../media/image28.png"/><Relationship Id="rId9" Type="http://schemas.openxmlformats.org/officeDocument/2006/relationships/image" Target="../media/image34.png"/><Relationship Id="rId1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40.pn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41.png"/><Relationship Id="rId4" Type="http://schemas.openxmlformats.org/officeDocument/2006/relationships/image" Target="../media/image10.jpeg"/><Relationship Id="rId9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257800" y="6091624"/>
            <a:ext cx="3886200" cy="7663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685800" y="3352801"/>
            <a:ext cx="7696200" cy="3216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rtl="0" eaLnBrk="1" hangingPunct="1"/>
            <a:r>
              <a:rPr lang="en-US" sz="2400" b="1" dirty="0" smtClean="0">
                <a:solidFill>
                  <a:prstClr val="black"/>
                </a:solidFill>
                <a:latin typeface="Calibri" pitchFamily="34" charset="0"/>
                <a:cs typeface="+mn-cs"/>
              </a:rPr>
              <a:t>by</a:t>
            </a:r>
          </a:p>
          <a:p>
            <a:pPr algn="ctr" rtl="0" eaLnBrk="1" hangingPunct="1"/>
            <a:endParaRPr lang="en-US" sz="2400" b="1" dirty="0">
              <a:solidFill>
                <a:prstClr val="black"/>
              </a:solidFill>
              <a:latin typeface="Calibri" pitchFamily="34" charset="0"/>
              <a:cs typeface="+mn-cs"/>
            </a:endParaRPr>
          </a:p>
          <a:p>
            <a:pPr algn="ctr" eaLnBrk="1" hangingPunct="1"/>
            <a:r>
              <a:rPr lang="en-US" sz="2400" b="1" dirty="0" smtClean="0">
                <a:solidFill>
                  <a:prstClr val="black"/>
                </a:solidFill>
                <a:latin typeface="Calibri" pitchFamily="34" charset="0"/>
              </a:rPr>
              <a:t>O. PIALOT ,  D. MILLET ,  E. COR  and  </a:t>
            </a:r>
            <a:r>
              <a:rPr lang="en-US" sz="2400" b="1" dirty="0">
                <a:solidFill>
                  <a:prstClr val="black"/>
                </a:solidFill>
                <a:latin typeface="Calibri" pitchFamily="34" charset="0"/>
              </a:rPr>
              <a:t>J. </a:t>
            </a:r>
            <a:r>
              <a:rPr lang="en-US" sz="2400" b="1" dirty="0" smtClean="0">
                <a:solidFill>
                  <a:prstClr val="black"/>
                </a:solidFill>
                <a:latin typeface="Calibri" pitchFamily="34" charset="0"/>
              </a:rPr>
              <a:t>BISIAUX</a:t>
            </a:r>
            <a:endParaRPr lang="en-US" sz="2400" b="1" dirty="0">
              <a:solidFill>
                <a:prstClr val="black"/>
              </a:solidFill>
              <a:latin typeface="Calibri" pitchFamily="34" charset="0"/>
            </a:endParaRPr>
          </a:p>
          <a:p>
            <a:pPr algn="ctr" rtl="0" eaLnBrk="1" hangingPunct="1"/>
            <a:r>
              <a:rPr lang="en-US" sz="2400" b="1" dirty="0" smtClean="0">
                <a:solidFill>
                  <a:prstClr val="black"/>
                </a:solidFill>
                <a:latin typeface="Calibri" pitchFamily="34" charset="0"/>
                <a:cs typeface="+mn-cs"/>
              </a:rPr>
              <a:t> </a:t>
            </a:r>
            <a:r>
              <a:rPr lang="en-US" b="1" dirty="0">
                <a:solidFill>
                  <a:prstClr val="black"/>
                </a:solidFill>
                <a:latin typeface="Calibri" pitchFamily="34" charset="0"/>
                <a:cs typeface="+mn-cs"/>
              </a:rPr>
              <a:t/>
            </a:r>
            <a:br>
              <a:rPr lang="en-US" b="1" dirty="0">
                <a:solidFill>
                  <a:prstClr val="black"/>
                </a:solidFill>
                <a:latin typeface="Calibri" pitchFamily="34" charset="0"/>
                <a:cs typeface="+mn-cs"/>
              </a:rPr>
            </a:br>
            <a:r>
              <a:rPr lang="en-US" sz="1700" dirty="0" smtClean="0">
                <a:solidFill>
                  <a:prstClr val="black"/>
                </a:solidFill>
                <a:latin typeface="Calibri" pitchFamily="34" charset="0"/>
                <a:cs typeface="+mn-cs"/>
              </a:rPr>
              <a:t>Presenting Author: O. PIALOT</a:t>
            </a:r>
            <a:endParaRPr lang="en-US" sz="1700" strike="sngStrike" dirty="0">
              <a:solidFill>
                <a:srgbClr val="FF0000"/>
              </a:solidFill>
              <a:latin typeface="Calibri" pitchFamily="34" charset="0"/>
              <a:cs typeface="+mn-cs"/>
            </a:endParaRPr>
          </a:p>
          <a:p>
            <a:pPr algn="ctr" eaLnBrk="1" hangingPunct="1"/>
            <a:r>
              <a:rPr lang="en-US" sz="1500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fr-FR" sz="1500" dirty="0">
                <a:solidFill>
                  <a:prstClr val="black"/>
                </a:solidFill>
                <a:latin typeface="Calibri" pitchFamily="34" charset="0"/>
              </a:rPr>
              <a:t>LISMMA, </a:t>
            </a:r>
            <a:r>
              <a:rPr lang="fr-FR" sz="1500" dirty="0" err="1">
                <a:solidFill>
                  <a:prstClr val="black"/>
                </a:solidFill>
                <a:latin typeface="Calibri" pitchFamily="34" charset="0"/>
              </a:rPr>
              <a:t>Supmeca</a:t>
            </a:r>
            <a:r>
              <a:rPr lang="fr-FR" sz="1500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fr-FR" sz="1500" dirty="0" smtClean="0">
                <a:solidFill>
                  <a:prstClr val="black"/>
                </a:solidFill>
                <a:latin typeface="Calibri" pitchFamily="34" charset="0"/>
              </a:rPr>
              <a:t>Toulon</a:t>
            </a:r>
          </a:p>
          <a:p>
            <a:pPr algn="ctr" eaLnBrk="1" hangingPunct="1"/>
            <a:r>
              <a:rPr lang="fr-FR" sz="1500" dirty="0" smtClean="0">
                <a:solidFill>
                  <a:prstClr val="black"/>
                </a:solidFill>
                <a:latin typeface="Calibri" pitchFamily="34" charset="0"/>
              </a:rPr>
              <a:t>Toulon</a:t>
            </a:r>
            <a:r>
              <a:rPr lang="fr-FR" sz="1500" dirty="0">
                <a:solidFill>
                  <a:prstClr val="black"/>
                </a:solidFill>
                <a:latin typeface="Calibri" pitchFamily="34" charset="0"/>
              </a:rPr>
              <a:t>, France</a:t>
            </a:r>
            <a:endParaRPr lang="en-US" sz="1500" dirty="0">
              <a:solidFill>
                <a:prstClr val="black"/>
              </a:solidFill>
              <a:latin typeface="Calibri" pitchFamily="34" charset="0"/>
              <a:cs typeface="+mn-cs"/>
            </a:endParaRPr>
          </a:p>
          <a:p>
            <a:pPr algn="ctr" eaLnBrk="1" hangingPunct="1"/>
            <a:r>
              <a:rPr lang="en-US" sz="1400" u="sng" dirty="0">
                <a:latin typeface="Calibri" pitchFamily="34" charset="0"/>
              </a:rPr>
              <a:t>Olivier.pialot@supmeca.fr</a:t>
            </a:r>
            <a:r>
              <a:rPr lang="en-US" sz="1400" dirty="0">
                <a:solidFill>
                  <a:prstClr val="black"/>
                </a:solidFill>
                <a:latin typeface="Calibri" pitchFamily="34" charset="0"/>
                <a:cs typeface="+mn-cs"/>
              </a:rPr>
              <a:t/>
            </a:r>
            <a:br>
              <a:rPr lang="en-US" sz="1400" dirty="0">
                <a:solidFill>
                  <a:prstClr val="black"/>
                </a:solidFill>
                <a:latin typeface="Calibri" pitchFamily="34" charset="0"/>
                <a:cs typeface="+mn-cs"/>
              </a:rPr>
            </a:br>
            <a:endParaRPr lang="en-US" sz="1400" dirty="0">
              <a:solidFill>
                <a:prstClr val="black"/>
              </a:solidFill>
              <a:latin typeface="Calibri" pitchFamily="34" charset="0"/>
              <a:cs typeface="+mn-cs"/>
            </a:endParaRPr>
          </a:p>
          <a:p>
            <a:pPr algn="ctr" rtl="0" eaLnBrk="1" hangingPunct="1"/>
            <a:endParaRPr lang="en-US" sz="1400" dirty="0">
              <a:solidFill>
                <a:prstClr val="black"/>
              </a:solidFill>
              <a:latin typeface="Calibri" pitchFamily="34" charset="0"/>
              <a:cs typeface="+mn-cs"/>
            </a:endParaRPr>
          </a:p>
          <a:p>
            <a:pPr algn="ctr" rtl="0" eaLnBrk="1" hangingPunct="1"/>
            <a:endParaRPr lang="en-US" dirty="0">
              <a:solidFill>
                <a:prstClr val="black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1600200"/>
            <a:ext cx="9144000" cy="1470025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8E0000"/>
                </a:solidFill>
                <a:effectLst/>
                <a:uLnTx/>
                <a:uFillTx/>
                <a:latin typeface="Calibri" pitchFamily="34" charset="0"/>
                <a:ea typeface="+mj-ea"/>
                <a:cs typeface="Arial" charset="0"/>
              </a:rPr>
              <a:t/>
            </a:r>
            <a:b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8E0000"/>
                </a:solidFill>
                <a:effectLst/>
                <a:uLnTx/>
                <a:uFillTx/>
                <a:latin typeface="Calibri" pitchFamily="34" charset="0"/>
                <a:ea typeface="+mj-ea"/>
                <a:cs typeface="Arial" charset="0"/>
              </a:rPr>
            </a:b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8E0000"/>
                </a:solidFill>
                <a:effectLst/>
                <a:uLnTx/>
                <a:uFillTx/>
                <a:latin typeface="Calibri" pitchFamily="34" charset="0"/>
                <a:ea typeface="+mj-ea"/>
                <a:cs typeface="Arial" charset="0"/>
              </a:rPr>
              <a:t> </a:t>
            </a:r>
            <a:r>
              <a:rPr lang="en-US" sz="3200" b="1" kern="0" dirty="0">
                <a:solidFill>
                  <a:srgbClr val="8E0000"/>
                </a:solidFill>
                <a:latin typeface="Calibri" pitchFamily="34" charset="0"/>
                <a:ea typeface="+mj-ea"/>
                <a:cs typeface="Arial" charset="0"/>
              </a:rPr>
              <a:t>A method helping to define eco-innovative systems based on upgradability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8E0000"/>
              </a:solidFill>
              <a:effectLst/>
              <a:uLnTx/>
              <a:uFillTx/>
              <a:latin typeface="Calibri" pitchFamily="34" charset="0"/>
              <a:ea typeface="+mj-ea"/>
              <a:cs typeface="Arial" charset="0"/>
            </a:endParaRPr>
          </a:p>
        </p:txBody>
      </p:sp>
      <p:pic>
        <p:nvPicPr>
          <p:cNvPr id="6" name="Picture 4" descr="http://lismma.supmeca.fr/sites/default/files/pageaccueil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9" r="18286"/>
          <a:stretch/>
        </p:blipFill>
        <p:spPr bwMode="auto">
          <a:xfrm>
            <a:off x="5257800" y="6121213"/>
            <a:ext cx="953771" cy="671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6213838"/>
            <a:ext cx="1088660" cy="515299"/>
          </a:xfrm>
          <a:prstGeom prst="rect">
            <a:avLst/>
          </a:prstGeom>
        </p:spPr>
      </p:pic>
      <p:sp>
        <p:nvSpPr>
          <p:cNvPr id="2" name="AutoShape 2" descr="G-Sco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94" b="11746"/>
          <a:stretch/>
        </p:blipFill>
        <p:spPr bwMode="auto">
          <a:xfrm>
            <a:off x="7643995" y="6177970"/>
            <a:ext cx="1476010" cy="557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305800" y="6356350"/>
            <a:ext cx="381000" cy="365125"/>
          </a:xfrm>
        </p:spPr>
        <p:txBody>
          <a:bodyPr/>
          <a:lstStyle/>
          <a:p>
            <a:pPr algn="r"/>
            <a:fld id="{B6F15528-21DE-4FAA-801E-634DDDAF4B2B}" type="slidenum">
              <a:rPr lang="en-US" smtClean="0"/>
              <a:pPr algn="r"/>
              <a:t>10</a:t>
            </a:fld>
            <a:endParaRPr lang="en-US" dirty="0"/>
          </a:p>
        </p:txBody>
      </p:sp>
      <p:pic>
        <p:nvPicPr>
          <p:cNvPr id="7" name="Picture 4" descr="http://lismma.supmeca.fr/sites/default/files/pageaccueil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9" r="18286"/>
          <a:stretch/>
        </p:blipFill>
        <p:spPr bwMode="auto">
          <a:xfrm>
            <a:off x="152400" y="6346347"/>
            <a:ext cx="633872" cy="446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512" y="6407905"/>
            <a:ext cx="723519" cy="342465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94" b="11746"/>
          <a:stretch/>
        </p:blipFill>
        <p:spPr bwMode="auto">
          <a:xfrm>
            <a:off x="1838450" y="6384067"/>
            <a:ext cx="980950" cy="37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529208" y="76200"/>
            <a:ext cx="7272808" cy="671501"/>
          </a:xfrm>
        </p:spPr>
        <p:txBody>
          <a:bodyPr>
            <a:noAutofit/>
          </a:bodyPr>
          <a:lstStyle/>
          <a:p>
            <a:r>
              <a:rPr lang="fr-FR" sz="2800" b="1" dirty="0" smtClean="0"/>
              <a:t>New Questions </a:t>
            </a:r>
            <a:r>
              <a:rPr lang="fr-FR" sz="2800" b="1" dirty="0" err="1" smtClean="0"/>
              <a:t>related</a:t>
            </a:r>
            <a:r>
              <a:rPr lang="fr-FR" sz="2800" b="1" dirty="0" smtClean="0"/>
              <a:t> to </a:t>
            </a:r>
            <a:r>
              <a:rPr lang="fr-FR" sz="2800" b="1" dirty="0" err="1" smtClean="0"/>
              <a:t>Upgradbility</a:t>
            </a:r>
            <a:endParaRPr lang="fr-FR" sz="2800" b="1" dirty="0"/>
          </a:p>
        </p:txBody>
      </p:sp>
      <p:grpSp>
        <p:nvGrpSpPr>
          <p:cNvPr id="19" name="Groupe 18"/>
          <p:cNvGrpSpPr/>
          <p:nvPr/>
        </p:nvGrpSpPr>
        <p:grpSpPr>
          <a:xfrm>
            <a:off x="946015" y="3313420"/>
            <a:ext cx="5688632" cy="801380"/>
            <a:chOff x="1259632" y="4725144"/>
            <a:chExt cx="5688632" cy="801380"/>
          </a:xfrm>
        </p:grpSpPr>
        <p:grpSp>
          <p:nvGrpSpPr>
            <p:cNvPr id="20" name="Groupe 19"/>
            <p:cNvGrpSpPr/>
            <p:nvPr/>
          </p:nvGrpSpPr>
          <p:grpSpPr>
            <a:xfrm>
              <a:off x="1259632" y="4725144"/>
              <a:ext cx="5688632" cy="801380"/>
              <a:chOff x="1115616" y="2420888"/>
              <a:chExt cx="5688632" cy="801380"/>
            </a:xfrm>
          </p:grpSpPr>
          <p:cxnSp>
            <p:nvCxnSpPr>
              <p:cNvPr id="22" name="Connecteur droit avec flèche 21"/>
              <p:cNvCxnSpPr/>
              <p:nvPr/>
            </p:nvCxnSpPr>
            <p:spPr>
              <a:xfrm>
                <a:off x="1403648" y="2780928"/>
                <a:ext cx="5400600" cy="0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ZoneTexte 22"/>
              <p:cNvSpPr txBox="1"/>
              <p:nvPr/>
            </p:nvSpPr>
            <p:spPr>
              <a:xfrm>
                <a:off x="1115616" y="2420888"/>
                <a:ext cx="26213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/>
                  <a:t>How to </a:t>
                </a:r>
                <a:r>
                  <a:rPr lang="fr-FR" dirty="0" err="1" smtClean="0"/>
                  <a:t>sell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upgradability</a:t>
                </a:r>
                <a:r>
                  <a:rPr lang="fr-FR" dirty="0" smtClean="0"/>
                  <a:t>?</a:t>
                </a:r>
                <a:endParaRPr lang="fr-FR" dirty="0"/>
              </a:p>
            </p:txBody>
          </p:sp>
          <p:sp>
            <p:nvSpPr>
              <p:cNvPr id="24" name="ZoneTexte 23"/>
              <p:cNvSpPr txBox="1"/>
              <p:nvPr/>
            </p:nvSpPr>
            <p:spPr>
              <a:xfrm>
                <a:off x="1835696" y="2852936"/>
                <a:ext cx="36333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/>
                  <a:t>How to </a:t>
                </a:r>
                <a:r>
                  <a:rPr lang="fr-FR" dirty="0" err="1" smtClean="0"/>
                  <a:t>supply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upgradability</a:t>
                </a:r>
                <a:r>
                  <a:rPr lang="fr-FR" dirty="0" smtClean="0"/>
                  <a:t> service?</a:t>
                </a:r>
                <a:endParaRPr lang="fr-FR" dirty="0"/>
              </a:p>
            </p:txBody>
          </p:sp>
        </p:grpSp>
        <p:sp>
          <p:nvSpPr>
            <p:cNvPr id="21" name="ZoneTexte 20"/>
            <p:cNvSpPr txBox="1"/>
            <p:nvPr/>
          </p:nvSpPr>
          <p:spPr>
            <a:xfrm>
              <a:off x="4139952" y="4725144"/>
              <a:ext cx="25138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How to </a:t>
              </a:r>
              <a:r>
                <a:rPr lang="fr-FR" dirty="0" err="1" smtClean="0"/>
                <a:t>share</a:t>
              </a:r>
              <a:r>
                <a:rPr lang="fr-FR" dirty="0" smtClean="0"/>
                <a:t> the value?</a:t>
              </a:r>
              <a:endParaRPr lang="fr-FR" dirty="0"/>
            </a:p>
          </p:txBody>
        </p:sp>
      </p:grpSp>
      <p:sp>
        <p:nvSpPr>
          <p:cNvPr id="25" name="Rectangle 24"/>
          <p:cNvSpPr/>
          <p:nvPr/>
        </p:nvSpPr>
        <p:spPr>
          <a:xfrm>
            <a:off x="6035500" y="3930134"/>
            <a:ext cx="31117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u="sng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Business model 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831105" y="694618"/>
            <a:ext cx="33128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u="sng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Upgrade scenario</a:t>
            </a:r>
            <a:endParaRPr lang="fr-FR" sz="2800" b="1" dirty="0">
              <a:solidFill>
                <a:srgbClr val="00CC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7" name="Flèche courbée vers le haut 26"/>
          <p:cNvSpPr/>
          <p:nvPr/>
        </p:nvSpPr>
        <p:spPr>
          <a:xfrm rot="19872744">
            <a:off x="6983495" y="1476873"/>
            <a:ext cx="1008112" cy="360040"/>
          </a:xfrm>
          <a:prstGeom prst="curvedUp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18" y="1491430"/>
            <a:ext cx="7344909" cy="1868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lèche courbée vers le bas 1"/>
          <p:cNvSpPr/>
          <p:nvPr/>
        </p:nvSpPr>
        <p:spPr>
          <a:xfrm rot="1705621">
            <a:off x="6990056" y="3365415"/>
            <a:ext cx="1118101" cy="413266"/>
          </a:xfrm>
          <a:prstGeom prst="curvedDown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2" name="Rectangle à coins arrondis 31"/>
          <p:cNvSpPr/>
          <p:nvPr/>
        </p:nvSpPr>
        <p:spPr>
          <a:xfrm>
            <a:off x="349532" y="5557358"/>
            <a:ext cx="8460252" cy="614842"/>
          </a:xfrm>
          <a:prstGeom prst="round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State of the art, </a:t>
            </a:r>
            <a:r>
              <a:rPr lang="fr-FR" b="1" dirty="0" err="1" smtClean="0">
                <a:solidFill>
                  <a:schemeClr val="tx1"/>
                </a:solidFill>
              </a:rPr>
              <a:t>Analysis</a:t>
            </a:r>
            <a:r>
              <a:rPr lang="fr-FR" b="1" dirty="0" smtClean="0">
                <a:solidFill>
                  <a:schemeClr val="tx1"/>
                </a:solidFill>
              </a:rPr>
              <a:t>, Quantitative </a:t>
            </a:r>
            <a:r>
              <a:rPr lang="fr-FR" b="1" dirty="0" err="1" smtClean="0">
                <a:solidFill>
                  <a:schemeClr val="tx1"/>
                </a:solidFill>
              </a:rPr>
              <a:t>study</a:t>
            </a:r>
            <a:r>
              <a:rPr lang="fr-FR" b="1" dirty="0" smtClean="0">
                <a:solidFill>
                  <a:schemeClr val="tx1"/>
                </a:solidFill>
              </a:rPr>
              <a:t>, Focus group</a:t>
            </a:r>
            <a:r>
              <a:rPr lang="fr-FR" b="1" dirty="0">
                <a:solidFill>
                  <a:schemeClr val="tx1"/>
                </a:solidFill>
              </a:rPr>
              <a:t>, Workshops </a:t>
            </a:r>
            <a:r>
              <a:rPr lang="fr-FR" b="1" dirty="0" err="1" smtClean="0">
                <a:solidFill>
                  <a:schemeClr val="tx1"/>
                </a:solidFill>
              </a:rPr>
              <a:t>Upgradability</a:t>
            </a:r>
            <a:r>
              <a:rPr lang="fr-FR" b="1" dirty="0" smtClean="0">
                <a:solidFill>
                  <a:schemeClr val="tx1"/>
                </a:solidFill>
              </a:rPr>
              <a:t> … </a:t>
            </a:r>
            <a:r>
              <a:rPr lang="fr-FR" b="1" dirty="0" err="1" smtClean="0">
                <a:solidFill>
                  <a:schemeClr val="tx1"/>
                </a:solidFill>
              </a:rPr>
              <a:t>until</a:t>
            </a:r>
            <a:r>
              <a:rPr lang="fr-FR" b="1" dirty="0" smtClean="0">
                <a:solidFill>
                  <a:schemeClr val="tx1"/>
                </a:solidFill>
              </a:rPr>
              <a:t> the </a:t>
            </a:r>
            <a:r>
              <a:rPr lang="fr-FR" b="1" dirty="0" err="1" smtClean="0">
                <a:solidFill>
                  <a:schemeClr val="tx1"/>
                </a:solidFill>
              </a:rPr>
              <a:t>definition</a:t>
            </a:r>
            <a:r>
              <a:rPr lang="fr-FR" b="1" dirty="0" smtClean="0">
                <a:solidFill>
                  <a:schemeClr val="tx1"/>
                </a:solidFill>
              </a:rPr>
              <a:t> of a design </a:t>
            </a:r>
            <a:r>
              <a:rPr lang="fr-FR" b="1" dirty="0" err="1" smtClean="0">
                <a:solidFill>
                  <a:schemeClr val="tx1"/>
                </a:solidFill>
              </a:rPr>
              <a:t>method</a:t>
            </a:r>
            <a:r>
              <a:rPr lang="fr-FR" b="1" dirty="0" smtClean="0">
                <a:solidFill>
                  <a:schemeClr val="tx1"/>
                </a:solidFill>
              </a:rPr>
              <a:t> for </a:t>
            </a:r>
            <a:r>
              <a:rPr lang="fr-FR" b="1" dirty="0" err="1" smtClean="0">
                <a:solidFill>
                  <a:schemeClr val="tx1"/>
                </a:solidFill>
              </a:rPr>
              <a:t>upgradecycling</a:t>
            </a:r>
            <a:r>
              <a:rPr lang="fr-FR" b="1" dirty="0" smtClean="0">
                <a:solidFill>
                  <a:schemeClr val="tx1"/>
                </a:solidFill>
              </a:rPr>
              <a:t> &amp; Tools </a:t>
            </a:r>
            <a:r>
              <a:rPr lang="fr-FR" b="1" dirty="0" err="1" smtClean="0">
                <a:solidFill>
                  <a:schemeClr val="tx1"/>
                </a:solidFill>
              </a:rPr>
              <a:t>associated</a:t>
            </a:r>
            <a:endParaRPr lang="fr-FR" b="1" dirty="0">
              <a:solidFill>
                <a:schemeClr val="tx1"/>
              </a:solidFill>
            </a:endParaRPr>
          </a:p>
          <a:p>
            <a:pPr algn="ctr"/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38" name="Rounded Rectangle 78"/>
          <p:cNvSpPr/>
          <p:nvPr/>
        </p:nvSpPr>
        <p:spPr>
          <a:xfrm>
            <a:off x="457200" y="4824381"/>
            <a:ext cx="3024336" cy="548679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39" name="TextBox 30"/>
          <p:cNvSpPr txBox="1"/>
          <p:nvPr/>
        </p:nvSpPr>
        <p:spPr>
          <a:xfrm>
            <a:off x="4129608" y="5050641"/>
            <a:ext cx="3955686" cy="269754"/>
          </a:xfrm>
          <a:prstGeom prst="rect">
            <a:avLst/>
          </a:prstGeom>
          <a:noFill/>
        </p:spPr>
        <p:txBody>
          <a:bodyPr wrap="square" lIns="72000" rIns="72000" rtlCol="0">
            <a:spAutoFit/>
          </a:bodyPr>
          <a:lstStyle/>
          <a:p>
            <a:pPr algn="ctr" defTabSz="457200">
              <a:lnSpc>
                <a:spcPts val="1000"/>
              </a:lnSpc>
            </a:pPr>
            <a:r>
              <a:rPr lang="fr-FR" sz="2400" b="1" i="1" spc="100" dirty="0" smtClean="0">
                <a:solidFill>
                  <a:schemeClr val="tx1"/>
                </a:solidFill>
                <a:cs typeface="Stone Sans ITC TT-Semi"/>
              </a:rPr>
              <a:t>Design  for  Upgradecycling</a:t>
            </a:r>
            <a:endParaRPr lang="fr-FR" sz="2400" i="1" spc="100" dirty="0">
              <a:solidFill>
                <a:schemeClr val="tx1"/>
              </a:solidFill>
              <a:cs typeface="Stone Sans ITC TT-Semi"/>
            </a:endParaRPr>
          </a:p>
        </p:txBody>
      </p:sp>
      <p:pic>
        <p:nvPicPr>
          <p:cNvPr id="40" name="Image 3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553" y="4843850"/>
            <a:ext cx="467959" cy="484205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>
          <a:xfrm>
            <a:off x="556592" y="4717985"/>
            <a:ext cx="7999413" cy="638690"/>
          </a:xfrm>
          <a:prstGeom prst="rect">
            <a:avLst/>
          </a:prstGeom>
          <a:solidFill>
            <a:srgbClr val="74B23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457200"/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42" name="Rounded Rectangle 78"/>
          <p:cNvSpPr/>
          <p:nvPr/>
        </p:nvSpPr>
        <p:spPr>
          <a:xfrm>
            <a:off x="673224" y="4762991"/>
            <a:ext cx="7812868" cy="548679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 dirty="0">
              <a:solidFill>
                <a:prstClr val="white"/>
              </a:solidFill>
            </a:endParaRPr>
          </a:p>
        </p:txBody>
      </p:sp>
      <p:pic>
        <p:nvPicPr>
          <p:cNvPr id="43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9714" y="5080047"/>
            <a:ext cx="678326" cy="231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169" y="4789100"/>
            <a:ext cx="760847" cy="261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600" y="5015875"/>
            <a:ext cx="463336" cy="287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7400" y="4771610"/>
            <a:ext cx="280680" cy="531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808" y="4771962"/>
            <a:ext cx="756091" cy="271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03973" y="4701219"/>
            <a:ext cx="1992000" cy="655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" name="Picture 12" descr="http://www.cge-news.com/contenus/205/cms_pc/encadre/93/101220123949_ga14_logo-supmeca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696" y="4784581"/>
            <a:ext cx="762000" cy="5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Image 4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784" y="5075585"/>
            <a:ext cx="579314" cy="215092"/>
          </a:xfrm>
          <a:prstGeom prst="rect">
            <a:avLst/>
          </a:prstGeom>
        </p:spPr>
      </p:pic>
      <p:pic>
        <p:nvPicPr>
          <p:cNvPr id="51" name="Image 5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577" y="4782460"/>
            <a:ext cx="467959" cy="484205"/>
          </a:xfrm>
          <a:prstGeom prst="rect">
            <a:avLst/>
          </a:prstGeom>
        </p:spPr>
      </p:pic>
      <p:sp>
        <p:nvSpPr>
          <p:cNvPr id="52" name="Rectangle 28"/>
          <p:cNvSpPr>
            <a:spLocks noChangeArrowheads="1"/>
          </p:cNvSpPr>
          <p:nvPr/>
        </p:nvSpPr>
        <p:spPr bwMode="auto">
          <a:xfrm>
            <a:off x="3121496" y="4738509"/>
            <a:ext cx="1703292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457200">
              <a:defRPr/>
            </a:pPr>
            <a:r>
              <a:rPr lang="fr-FR" sz="1200" dirty="0" smtClean="0">
                <a:solidFill>
                  <a:schemeClr val="tx1"/>
                </a:solidFill>
              </a:rPr>
              <a:t>ANR </a:t>
            </a:r>
            <a:r>
              <a:rPr lang="fr-FR" sz="1200" dirty="0" err="1" smtClean="0">
                <a:solidFill>
                  <a:schemeClr val="tx1"/>
                </a:solidFill>
              </a:rPr>
              <a:t>Ecotech</a:t>
            </a:r>
            <a:endParaRPr lang="fr-FR" sz="1200" dirty="0" smtClean="0">
              <a:solidFill>
                <a:schemeClr val="tx1"/>
              </a:solidFill>
            </a:endParaRPr>
          </a:p>
          <a:p>
            <a:pPr algn="ctr" defTabSz="457200">
              <a:defRPr/>
            </a:pPr>
            <a:r>
              <a:rPr lang="fr-FR" sz="1050" dirty="0" err="1" smtClean="0">
                <a:solidFill>
                  <a:schemeClr val="tx1"/>
                </a:solidFill>
                <a:cs typeface="Abadi MT Condensed Light"/>
              </a:rPr>
              <a:t>Research</a:t>
            </a:r>
            <a:r>
              <a:rPr lang="fr-FR" sz="1050" dirty="0" smtClean="0">
                <a:solidFill>
                  <a:schemeClr val="tx1"/>
                </a:solidFill>
                <a:cs typeface="Abadi MT Condensed Light"/>
              </a:rPr>
              <a:t>   </a:t>
            </a:r>
            <a:r>
              <a:rPr lang="fr-FR" sz="1050" dirty="0">
                <a:solidFill>
                  <a:schemeClr val="tx1"/>
                </a:solidFill>
                <a:cs typeface="Abadi MT Condensed Light"/>
              </a:rPr>
              <a:t>Program         </a:t>
            </a:r>
          </a:p>
          <a:p>
            <a:pPr algn="ctr" defTabSz="457200">
              <a:defRPr/>
            </a:pPr>
            <a:r>
              <a:rPr lang="fr-FR" sz="1050" dirty="0">
                <a:solidFill>
                  <a:schemeClr val="tx1"/>
                </a:solidFill>
                <a:cs typeface="Abadi MT Condensed Light"/>
              </a:rPr>
              <a:t>2012  </a:t>
            </a:r>
            <a:r>
              <a:rPr lang="fr-FR" sz="1050" dirty="0">
                <a:solidFill>
                  <a:schemeClr val="tx1"/>
                </a:solidFill>
                <a:cs typeface="Abadi MT Condensed Light"/>
                <a:sym typeface="Wingdings" pitchFamily="2" charset="2"/>
              </a:rPr>
              <a:t></a:t>
            </a:r>
            <a:r>
              <a:rPr lang="fr-FR" sz="1050" dirty="0">
                <a:solidFill>
                  <a:schemeClr val="tx1"/>
                </a:solidFill>
                <a:cs typeface="Abadi MT Condensed Light"/>
              </a:rPr>
              <a:t>  2015</a:t>
            </a:r>
          </a:p>
        </p:txBody>
      </p:sp>
      <p:grpSp>
        <p:nvGrpSpPr>
          <p:cNvPr id="14" name="Groupe 13"/>
          <p:cNvGrpSpPr/>
          <p:nvPr/>
        </p:nvGrpSpPr>
        <p:grpSpPr>
          <a:xfrm>
            <a:off x="874007" y="1219200"/>
            <a:ext cx="5760640" cy="369332"/>
            <a:chOff x="1115616" y="2420888"/>
            <a:chExt cx="5760640" cy="369332"/>
          </a:xfrm>
        </p:grpSpPr>
        <p:cxnSp>
          <p:nvCxnSpPr>
            <p:cNvPr id="15" name="Connecteur droit avec flèche 14"/>
            <p:cNvCxnSpPr/>
            <p:nvPr/>
          </p:nvCxnSpPr>
          <p:spPr>
            <a:xfrm>
              <a:off x="1403648" y="2780928"/>
              <a:ext cx="5472608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ZoneTexte 15"/>
            <p:cNvSpPr txBox="1"/>
            <p:nvPr/>
          </p:nvSpPr>
          <p:spPr>
            <a:xfrm>
              <a:off x="1115616" y="2420888"/>
              <a:ext cx="19088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How </a:t>
              </a:r>
              <a:r>
                <a:rPr lang="fr-FR" dirty="0" err="1" smtClean="0"/>
                <a:t>much</a:t>
              </a:r>
              <a:r>
                <a:rPr lang="fr-FR" dirty="0" smtClean="0"/>
                <a:t> cycles?</a:t>
              </a:r>
              <a:endParaRPr lang="fr-FR" dirty="0"/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3203848" y="2420888"/>
              <a:ext cx="11808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How long?</a:t>
              </a:r>
              <a:endParaRPr lang="fr-FR" dirty="0"/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4499992" y="2420888"/>
              <a:ext cx="23498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err="1" smtClean="0"/>
                <a:t>What</a:t>
              </a:r>
              <a:r>
                <a:rPr lang="fr-FR" dirty="0" smtClean="0"/>
                <a:t> type of upgrade?</a:t>
              </a:r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26736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 animBg="1"/>
      <p:bldP spid="2" grpId="0" animBg="1"/>
      <p:bldP spid="32" grpId="0"/>
      <p:bldP spid="38" grpId="0" animBg="1"/>
      <p:bldP spid="39" grpId="0"/>
      <p:bldP spid="41" grpId="0" animBg="1"/>
      <p:bldP spid="42" grpId="0" animBg="1"/>
      <p:bldP spid="5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305800" y="6356350"/>
            <a:ext cx="381000" cy="365125"/>
          </a:xfrm>
        </p:spPr>
        <p:txBody>
          <a:bodyPr/>
          <a:lstStyle/>
          <a:p>
            <a:pPr algn="r"/>
            <a:fld id="{B6F15528-21DE-4FAA-801E-634DDDAF4B2B}" type="slidenum">
              <a:rPr lang="en-US" smtClean="0"/>
              <a:pPr algn="r"/>
              <a:t>11</a:t>
            </a:fld>
            <a:endParaRPr lang="en-US" dirty="0"/>
          </a:p>
        </p:txBody>
      </p:sp>
      <p:pic>
        <p:nvPicPr>
          <p:cNvPr id="7" name="Picture 4" descr="http://lismma.supmeca.fr/sites/default/files/pageaccueil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9" r="18286"/>
          <a:stretch/>
        </p:blipFill>
        <p:spPr bwMode="auto">
          <a:xfrm>
            <a:off x="152400" y="6346347"/>
            <a:ext cx="633872" cy="446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512" y="6407905"/>
            <a:ext cx="723519" cy="342465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94" b="11746"/>
          <a:stretch/>
        </p:blipFill>
        <p:spPr bwMode="auto">
          <a:xfrm>
            <a:off x="1838450" y="6384067"/>
            <a:ext cx="980950" cy="37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Ellipse 11"/>
          <p:cNvSpPr/>
          <p:nvPr/>
        </p:nvSpPr>
        <p:spPr>
          <a:xfrm>
            <a:off x="2385822" y="1676400"/>
            <a:ext cx="1836204" cy="53599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endParaRPr lang="fr-FR" sz="20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11516" y="5898885"/>
            <a:ext cx="5186490" cy="22489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4" name="Connecteur droit 13"/>
          <p:cNvCxnSpPr/>
          <p:nvPr/>
        </p:nvCxnSpPr>
        <p:spPr>
          <a:xfrm>
            <a:off x="3493041" y="6004831"/>
            <a:ext cx="4364926" cy="0"/>
          </a:xfrm>
          <a:prstGeom prst="line">
            <a:avLst/>
          </a:prstGeom>
          <a:ln w="19050">
            <a:solidFill>
              <a:srgbClr val="FF99CC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3491136" y="5334144"/>
            <a:ext cx="4364926" cy="0"/>
          </a:xfrm>
          <a:prstGeom prst="line">
            <a:avLst/>
          </a:prstGeom>
          <a:ln w="19050">
            <a:solidFill>
              <a:srgbClr val="92D050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201731" y="4983260"/>
            <a:ext cx="5186490" cy="22489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7" name="Connecteur droit 16"/>
          <p:cNvCxnSpPr/>
          <p:nvPr/>
        </p:nvCxnSpPr>
        <p:spPr>
          <a:xfrm>
            <a:off x="3491677" y="5091409"/>
            <a:ext cx="4364926" cy="0"/>
          </a:xfrm>
          <a:prstGeom prst="line">
            <a:avLst/>
          </a:prstGeom>
          <a:ln w="19050">
            <a:solidFill>
              <a:srgbClr val="92D050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3491880" y="4416152"/>
            <a:ext cx="4364926" cy="0"/>
          </a:xfrm>
          <a:prstGeom prst="line">
            <a:avLst/>
          </a:prstGeom>
          <a:ln w="19050"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3182639" y="3961902"/>
            <a:ext cx="5186490" cy="28470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0" name="Connecteur droit 19"/>
          <p:cNvCxnSpPr/>
          <p:nvPr/>
        </p:nvCxnSpPr>
        <p:spPr>
          <a:xfrm>
            <a:off x="3491880" y="4128120"/>
            <a:ext cx="4364926" cy="0"/>
          </a:xfrm>
          <a:prstGeom prst="line">
            <a:avLst/>
          </a:prstGeom>
          <a:ln w="19050"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3491880" y="3840088"/>
            <a:ext cx="4364926" cy="0"/>
          </a:xfrm>
          <a:prstGeom prst="line">
            <a:avLst/>
          </a:prstGeom>
          <a:ln w="19050"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Losange 21"/>
          <p:cNvSpPr/>
          <p:nvPr/>
        </p:nvSpPr>
        <p:spPr>
          <a:xfrm>
            <a:off x="3266247" y="5896407"/>
            <a:ext cx="263567" cy="227499"/>
          </a:xfrm>
          <a:prstGeom prst="diamond">
            <a:avLst/>
          </a:prstGeom>
          <a:solidFill>
            <a:srgbClr val="FF99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Losange 22"/>
          <p:cNvSpPr/>
          <p:nvPr/>
        </p:nvSpPr>
        <p:spPr>
          <a:xfrm>
            <a:off x="5030501" y="5893285"/>
            <a:ext cx="263567" cy="227499"/>
          </a:xfrm>
          <a:prstGeom prst="diamond">
            <a:avLst/>
          </a:prstGeom>
          <a:solidFill>
            <a:srgbClr val="FF99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Losange 23"/>
          <p:cNvSpPr/>
          <p:nvPr/>
        </p:nvSpPr>
        <p:spPr>
          <a:xfrm>
            <a:off x="6830701" y="5893285"/>
            <a:ext cx="263567" cy="227499"/>
          </a:xfrm>
          <a:prstGeom prst="diamond">
            <a:avLst/>
          </a:prstGeom>
          <a:solidFill>
            <a:srgbClr val="FF99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2164907" y="1714930"/>
            <a:ext cx="66742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fr-FR" sz="2000" b="1" u="sng" dirty="0" smtClean="0">
                <a:solidFill>
                  <a:prstClr val="black"/>
                </a:solidFill>
              </a:rPr>
              <a:t>Upgrade line</a:t>
            </a:r>
            <a:r>
              <a:rPr lang="fr-FR" sz="2000" b="1" dirty="0" smtClean="0">
                <a:solidFill>
                  <a:prstClr val="black"/>
                </a:solidFill>
              </a:rPr>
              <a:t>     </a:t>
            </a:r>
            <a:r>
              <a:rPr lang="fr-FR" dirty="0" smtClean="0">
                <a:solidFill>
                  <a:prstClr val="black"/>
                </a:solidFill>
              </a:rPr>
              <a:t>Set </a:t>
            </a:r>
            <a:r>
              <a:rPr lang="fr-FR" dirty="0">
                <a:solidFill>
                  <a:prstClr val="black"/>
                </a:solidFill>
              </a:rPr>
              <a:t>of upgrades </a:t>
            </a:r>
            <a:r>
              <a:rPr lang="fr-FR" dirty="0" err="1">
                <a:solidFill>
                  <a:prstClr val="black"/>
                </a:solidFill>
              </a:rPr>
              <a:t>performed</a:t>
            </a:r>
            <a:r>
              <a:rPr lang="fr-FR" dirty="0">
                <a:solidFill>
                  <a:prstClr val="black"/>
                </a:solidFill>
              </a:rPr>
              <a:t> over </a:t>
            </a:r>
            <a:r>
              <a:rPr lang="fr-FR" dirty="0" err="1">
                <a:solidFill>
                  <a:prstClr val="black"/>
                </a:solidFill>
              </a:rPr>
              <a:t>several</a:t>
            </a:r>
            <a:r>
              <a:rPr lang="fr-FR" dirty="0">
                <a:solidFill>
                  <a:prstClr val="black"/>
                </a:solidFill>
              </a:rPr>
              <a:t> cycles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141144" y="4508103"/>
            <a:ext cx="13507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fr-FR" sz="1400" b="1" dirty="0" smtClean="0">
                <a:solidFill>
                  <a:prstClr val="black"/>
                </a:solidFill>
              </a:rPr>
              <a:t>Design</a:t>
            </a:r>
            <a:endParaRPr lang="fr-FR" sz="1400" dirty="0">
              <a:solidFill>
                <a:prstClr val="black"/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2372544" y="2209800"/>
            <a:ext cx="6771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. </a:t>
            </a:r>
            <a:r>
              <a:rPr lang="fr-FR" sz="1200" dirty="0" err="1" smtClean="0"/>
              <a:t>Each</a:t>
            </a:r>
            <a:r>
              <a:rPr lang="fr-FR" sz="1200" dirty="0" smtClean="0"/>
              <a:t> </a:t>
            </a:r>
            <a:r>
              <a:rPr lang="fr-FR" sz="1200" dirty="0" err="1" smtClean="0"/>
              <a:t>customer</a:t>
            </a:r>
            <a:r>
              <a:rPr lang="fr-FR" sz="1200" dirty="0" smtClean="0"/>
              <a:t> has </a:t>
            </a:r>
            <a:r>
              <a:rPr lang="fr-FR" sz="1200" dirty="0" err="1" smtClean="0"/>
              <a:t>purchase</a:t>
            </a:r>
            <a:r>
              <a:rPr lang="fr-FR" sz="1200" dirty="0" smtClean="0"/>
              <a:t> </a:t>
            </a:r>
            <a:r>
              <a:rPr lang="fr-FR" sz="1200" dirty="0" err="1" smtClean="0"/>
              <a:t>priorities</a:t>
            </a:r>
            <a:endParaRPr lang="fr-FR" sz="1200" dirty="0" smtClean="0"/>
          </a:p>
          <a:p>
            <a:r>
              <a:rPr lang="fr-FR" sz="1200" dirty="0"/>
              <a:t>. </a:t>
            </a:r>
            <a:r>
              <a:rPr lang="fr-FR" sz="1200" dirty="0" smtClean="0"/>
              <a:t>Manufacturer </a:t>
            </a:r>
            <a:r>
              <a:rPr lang="fr-FR" sz="1200" dirty="0" err="1" smtClean="0"/>
              <a:t>focusses</a:t>
            </a:r>
            <a:r>
              <a:rPr lang="fr-FR" sz="1200" dirty="0" smtClean="0"/>
              <a:t> </a:t>
            </a:r>
            <a:r>
              <a:rPr lang="fr-FR" sz="1200" dirty="0"/>
              <a:t>on certain performance </a:t>
            </a:r>
            <a:r>
              <a:rPr lang="fr-FR" sz="1200" dirty="0" err="1"/>
              <a:t>criteria</a:t>
            </a:r>
            <a:r>
              <a:rPr lang="fr-FR" sz="1200" dirty="0"/>
              <a:t> over time </a:t>
            </a:r>
            <a:endParaRPr lang="fr-FR" sz="1200" dirty="0" smtClean="0"/>
          </a:p>
          <a:p>
            <a:r>
              <a:rPr lang="fr-FR" sz="1200" dirty="0" err="1" smtClean="0"/>
              <a:t>according</a:t>
            </a:r>
            <a:r>
              <a:rPr lang="fr-FR" sz="1200" dirty="0" smtClean="0"/>
              <a:t> to the </a:t>
            </a:r>
            <a:r>
              <a:rPr lang="fr-FR" sz="1200" dirty="0" err="1" smtClean="0"/>
              <a:t>requirements</a:t>
            </a:r>
            <a:r>
              <a:rPr lang="fr-FR" sz="1200" dirty="0" smtClean="0"/>
              <a:t> of the </a:t>
            </a:r>
            <a:r>
              <a:rPr lang="fr-FR" sz="1200" dirty="0" err="1" smtClean="0"/>
              <a:t>market</a:t>
            </a:r>
            <a:r>
              <a:rPr lang="fr-FR" sz="1200" dirty="0" smtClean="0"/>
              <a:t>, the </a:t>
            </a:r>
            <a:r>
              <a:rPr lang="fr-FR" sz="1200" dirty="0" err="1" smtClean="0"/>
              <a:t>company</a:t>
            </a:r>
            <a:r>
              <a:rPr lang="fr-FR" sz="1200" dirty="0" smtClean="0"/>
              <a:t> </a:t>
            </a:r>
            <a:r>
              <a:rPr lang="fr-FR" sz="1200" dirty="0" err="1" smtClean="0"/>
              <a:t>identity</a:t>
            </a:r>
            <a:r>
              <a:rPr lang="fr-FR" sz="1200" dirty="0" smtClean="0"/>
              <a:t> and </a:t>
            </a:r>
            <a:r>
              <a:rPr lang="fr-FR" sz="1200" dirty="0" err="1" smtClean="0"/>
              <a:t>strategy</a:t>
            </a:r>
            <a:endParaRPr lang="fr-FR" sz="1200" dirty="0" smtClean="0"/>
          </a:p>
          <a:p>
            <a:r>
              <a:rPr lang="fr-FR" sz="1200" dirty="0" smtClean="0"/>
              <a:t>. </a:t>
            </a:r>
            <a:r>
              <a:rPr lang="fr-FR" sz="1200" dirty="0" err="1"/>
              <a:t>I</a:t>
            </a:r>
            <a:r>
              <a:rPr lang="fr-FR" sz="1200" dirty="0" err="1" smtClean="0"/>
              <a:t>t’s</a:t>
            </a:r>
            <a:r>
              <a:rPr lang="fr-FR" sz="1200" dirty="0" smtClean="0"/>
              <a:t> </a:t>
            </a:r>
            <a:r>
              <a:rPr lang="fr-FR" sz="1200" dirty="0" err="1" smtClean="0"/>
              <a:t>interesting</a:t>
            </a:r>
            <a:r>
              <a:rPr lang="fr-FR" sz="1200" dirty="0" smtClean="0"/>
              <a:t> to </a:t>
            </a:r>
            <a:r>
              <a:rPr lang="fr-FR" sz="1200" dirty="0" err="1" smtClean="0"/>
              <a:t>be</a:t>
            </a:r>
            <a:r>
              <a:rPr lang="fr-FR" sz="1200" dirty="0" smtClean="0"/>
              <a:t> leader/proactive on </a:t>
            </a:r>
            <a:r>
              <a:rPr lang="fr-FR" sz="1200" dirty="0" err="1" smtClean="0"/>
              <a:t>specific</a:t>
            </a:r>
            <a:r>
              <a:rPr lang="fr-FR" sz="1200" dirty="0" smtClean="0"/>
              <a:t> performance and to </a:t>
            </a:r>
            <a:r>
              <a:rPr lang="fr-FR" sz="1200" dirty="0" err="1" smtClean="0"/>
              <a:t>repeat</a:t>
            </a:r>
            <a:r>
              <a:rPr lang="fr-FR" sz="1200" dirty="0" smtClean="0"/>
              <a:t> </a:t>
            </a:r>
            <a:r>
              <a:rPr lang="fr-FR" sz="1200" dirty="0" err="1" smtClean="0"/>
              <a:t>this</a:t>
            </a:r>
            <a:r>
              <a:rPr lang="fr-FR" sz="1200" dirty="0" smtClean="0"/>
              <a:t> </a:t>
            </a:r>
            <a:r>
              <a:rPr lang="fr-FR" sz="1200" dirty="0" err="1" smtClean="0"/>
              <a:t>added</a:t>
            </a:r>
            <a:r>
              <a:rPr lang="fr-FR" sz="1200" dirty="0" smtClean="0"/>
              <a:t> value over time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189982" y="297"/>
            <a:ext cx="37630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u="sng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Upgrade scenario</a:t>
            </a:r>
            <a:endParaRPr lang="fr-FR" sz="3200" b="1" dirty="0">
              <a:solidFill>
                <a:srgbClr val="00CC00"/>
              </a:solidFill>
              <a:latin typeface="Arial Rounded MT Bold" panose="020F0704030504030204" pitchFamily="34" charset="0"/>
            </a:endParaRPr>
          </a:p>
        </p:txBody>
      </p:sp>
      <p:cxnSp>
        <p:nvCxnSpPr>
          <p:cNvPr id="29" name="Connecteur droit avec flèche 28"/>
          <p:cNvCxnSpPr/>
          <p:nvPr/>
        </p:nvCxnSpPr>
        <p:spPr>
          <a:xfrm>
            <a:off x="3211516" y="6123906"/>
            <a:ext cx="532092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8432304" y="5848926"/>
            <a:ext cx="7116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smtClean="0"/>
              <a:t>Time</a:t>
            </a:r>
            <a:endParaRPr lang="fr-FR" sz="1600" i="1" dirty="0"/>
          </a:p>
        </p:txBody>
      </p:sp>
      <p:sp>
        <p:nvSpPr>
          <p:cNvPr id="31" name="ZoneTexte 30"/>
          <p:cNvSpPr txBox="1"/>
          <p:nvPr/>
        </p:nvSpPr>
        <p:spPr>
          <a:xfrm>
            <a:off x="3201934" y="3048000"/>
            <a:ext cx="614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t=0</a:t>
            </a:r>
            <a:endParaRPr lang="fr-FR" sz="1400" b="1" dirty="0"/>
          </a:p>
        </p:txBody>
      </p:sp>
      <p:sp>
        <p:nvSpPr>
          <p:cNvPr id="32" name="ZoneTexte 31"/>
          <p:cNvSpPr txBox="1"/>
          <p:nvPr/>
        </p:nvSpPr>
        <p:spPr>
          <a:xfrm>
            <a:off x="4716016" y="3048000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t=0+2years</a:t>
            </a:r>
            <a:endParaRPr lang="fr-FR" sz="1400" b="1" dirty="0"/>
          </a:p>
        </p:txBody>
      </p:sp>
      <p:sp>
        <p:nvSpPr>
          <p:cNvPr id="33" name="ZoneTexte 32"/>
          <p:cNvSpPr txBox="1"/>
          <p:nvPr/>
        </p:nvSpPr>
        <p:spPr>
          <a:xfrm>
            <a:off x="6651848" y="3048000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t=0+4years</a:t>
            </a:r>
            <a:endParaRPr lang="fr-FR" sz="1400" b="1" dirty="0"/>
          </a:p>
        </p:txBody>
      </p:sp>
      <p:sp>
        <p:nvSpPr>
          <p:cNvPr id="34" name="Rectangle 33"/>
          <p:cNvSpPr/>
          <p:nvPr/>
        </p:nvSpPr>
        <p:spPr>
          <a:xfrm>
            <a:off x="3180725" y="3336032"/>
            <a:ext cx="5186490" cy="33682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/>
          <p:cNvSpPr/>
          <p:nvPr/>
        </p:nvSpPr>
        <p:spPr>
          <a:xfrm>
            <a:off x="-21488" y="3768080"/>
            <a:ext cx="12811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Performance</a:t>
            </a:r>
            <a:endParaRPr lang="fr-FR" sz="1600" dirty="0"/>
          </a:p>
        </p:txBody>
      </p:sp>
      <p:sp>
        <p:nvSpPr>
          <p:cNvPr id="36" name="Rectangle 35"/>
          <p:cNvSpPr/>
          <p:nvPr/>
        </p:nvSpPr>
        <p:spPr>
          <a:xfrm>
            <a:off x="273627" y="4541004"/>
            <a:ext cx="9391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Sensory</a:t>
            </a:r>
            <a:endParaRPr lang="fr-FR" dirty="0"/>
          </a:p>
        </p:txBody>
      </p:sp>
      <p:sp>
        <p:nvSpPr>
          <p:cNvPr id="37" name="Rectangle 36"/>
          <p:cNvSpPr/>
          <p:nvPr/>
        </p:nvSpPr>
        <p:spPr>
          <a:xfrm>
            <a:off x="415554" y="5009590"/>
            <a:ext cx="7655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Green</a:t>
            </a:r>
            <a:endParaRPr lang="fr-FR" dirty="0"/>
          </a:p>
        </p:txBody>
      </p:sp>
      <p:sp>
        <p:nvSpPr>
          <p:cNvPr id="38" name="Rectangle 37"/>
          <p:cNvSpPr/>
          <p:nvPr/>
        </p:nvSpPr>
        <p:spPr>
          <a:xfrm>
            <a:off x="300163" y="5584759"/>
            <a:ext cx="8695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Service</a:t>
            </a:r>
            <a:endParaRPr lang="fr-FR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Losange 38"/>
          <p:cNvSpPr/>
          <p:nvPr/>
        </p:nvSpPr>
        <p:spPr>
          <a:xfrm>
            <a:off x="1311333" y="3757831"/>
            <a:ext cx="395155" cy="396944"/>
          </a:xfrm>
          <a:prstGeom prst="diamond">
            <a:avLst/>
          </a:prstGeom>
          <a:solidFill>
            <a:srgbClr val="0070C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40" name="Losange 39"/>
          <p:cNvSpPr/>
          <p:nvPr/>
        </p:nvSpPr>
        <p:spPr>
          <a:xfrm>
            <a:off x="1311332" y="4546782"/>
            <a:ext cx="395155" cy="396944"/>
          </a:xfrm>
          <a:prstGeom prst="diamond">
            <a:avLst/>
          </a:prstGeom>
          <a:solidFill>
            <a:srgbClr val="FFC0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41" name="Losange 40"/>
          <p:cNvSpPr/>
          <p:nvPr/>
        </p:nvSpPr>
        <p:spPr>
          <a:xfrm>
            <a:off x="1311333" y="5028536"/>
            <a:ext cx="395155" cy="396944"/>
          </a:xfrm>
          <a:prstGeom prst="diamond">
            <a:avLst/>
          </a:prstGeom>
          <a:solidFill>
            <a:srgbClr val="00B05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42" name="Losange 41"/>
          <p:cNvSpPr/>
          <p:nvPr/>
        </p:nvSpPr>
        <p:spPr>
          <a:xfrm>
            <a:off x="1311333" y="5584759"/>
            <a:ext cx="395155" cy="396944"/>
          </a:xfrm>
          <a:prstGeom prst="diamond">
            <a:avLst/>
          </a:prstGeom>
          <a:solidFill>
            <a:srgbClr val="FF99C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071982" y="4725670"/>
            <a:ext cx="10801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fr-FR" sz="1400" b="1" dirty="0" err="1" smtClean="0">
                <a:solidFill>
                  <a:prstClr val="black"/>
                </a:solidFill>
              </a:rPr>
              <a:t>Acoustic</a:t>
            </a:r>
            <a:endParaRPr lang="fr-FR" sz="1400" dirty="0">
              <a:solidFill>
                <a:prstClr val="black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583542" y="4965303"/>
            <a:ext cx="16897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r"/>
            <a:r>
              <a:rPr lang="fr-FR" sz="1400" b="1" dirty="0" err="1" smtClean="0">
                <a:solidFill>
                  <a:prstClr val="black"/>
                </a:solidFill>
              </a:rPr>
              <a:t>Energy</a:t>
            </a:r>
            <a:r>
              <a:rPr lang="fr-FR" sz="1400" b="1" dirty="0" smtClean="0">
                <a:solidFill>
                  <a:prstClr val="black"/>
                </a:solidFill>
              </a:rPr>
              <a:t> </a:t>
            </a:r>
            <a:r>
              <a:rPr lang="fr-FR" sz="1400" b="1" dirty="0" err="1" smtClean="0">
                <a:solidFill>
                  <a:prstClr val="black"/>
                </a:solidFill>
              </a:rPr>
              <a:t>efficiency</a:t>
            </a:r>
            <a:endParaRPr lang="fr-FR" sz="1400" dirty="0">
              <a:solidFill>
                <a:prstClr val="black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039673" y="5153545"/>
            <a:ext cx="10801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fr-FR" sz="1600" b="1" dirty="0" smtClean="0">
                <a:solidFill>
                  <a:prstClr val="black"/>
                </a:solidFill>
              </a:rPr>
              <a:t>…</a:t>
            </a:r>
            <a:endParaRPr lang="fr-FR" sz="1600" dirty="0">
              <a:solidFill>
                <a:prstClr val="black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900508" y="3357518"/>
            <a:ext cx="132042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fr-FR" sz="1600" b="1" dirty="0" err="1" smtClean="0">
                <a:solidFill>
                  <a:prstClr val="black"/>
                </a:solidFill>
              </a:rPr>
              <a:t>Motor</a:t>
            </a:r>
            <a:r>
              <a:rPr lang="fr-FR" sz="1600" b="1" dirty="0" smtClean="0">
                <a:solidFill>
                  <a:prstClr val="black"/>
                </a:solidFill>
              </a:rPr>
              <a:t> power</a:t>
            </a:r>
            <a:endParaRPr lang="fr-FR" sz="1600" dirty="0">
              <a:solidFill>
                <a:prstClr val="black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2123728" y="3624064"/>
            <a:ext cx="12961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fr-FR" sz="1600" b="1" dirty="0" err="1" smtClean="0">
                <a:solidFill>
                  <a:prstClr val="black"/>
                </a:solidFill>
              </a:rPr>
              <a:t>Battery</a:t>
            </a:r>
            <a:r>
              <a:rPr lang="fr-FR" sz="1600" b="1" dirty="0" smtClean="0">
                <a:solidFill>
                  <a:prstClr val="black"/>
                </a:solidFill>
              </a:rPr>
              <a:t> </a:t>
            </a:r>
            <a:endParaRPr lang="fr-FR" sz="1600" dirty="0">
              <a:solidFill>
                <a:prstClr val="black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209800" y="3933582"/>
            <a:ext cx="12961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fr-FR" sz="1600" b="1" dirty="0" smtClean="0">
                <a:solidFill>
                  <a:prstClr val="black"/>
                </a:solidFill>
              </a:rPr>
              <a:t>Perf. x</a:t>
            </a:r>
            <a:endParaRPr lang="fr-FR" sz="1600" dirty="0">
              <a:solidFill>
                <a:prstClr val="black"/>
              </a:solidFill>
            </a:endParaRPr>
          </a:p>
        </p:txBody>
      </p:sp>
      <p:sp>
        <p:nvSpPr>
          <p:cNvPr id="49" name="Losange 48"/>
          <p:cNvSpPr/>
          <p:nvPr/>
        </p:nvSpPr>
        <p:spPr>
          <a:xfrm>
            <a:off x="3239826" y="3363865"/>
            <a:ext cx="288000" cy="288000"/>
          </a:xfrm>
          <a:prstGeom prst="diamond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0" name="Connecteur droit 49"/>
          <p:cNvCxnSpPr>
            <a:stCxn id="49" idx="3"/>
          </p:cNvCxnSpPr>
          <p:nvPr/>
        </p:nvCxnSpPr>
        <p:spPr>
          <a:xfrm>
            <a:off x="3527826" y="3507865"/>
            <a:ext cx="4364926" cy="0"/>
          </a:xfrm>
          <a:prstGeom prst="line">
            <a:avLst/>
          </a:prstGeom>
          <a:ln w="19050"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Losange 50"/>
          <p:cNvSpPr/>
          <p:nvPr/>
        </p:nvSpPr>
        <p:spPr>
          <a:xfrm>
            <a:off x="5004080" y="3336032"/>
            <a:ext cx="288000" cy="288000"/>
          </a:xfrm>
          <a:prstGeom prst="diamond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Losange 51"/>
          <p:cNvSpPr/>
          <p:nvPr/>
        </p:nvSpPr>
        <p:spPr>
          <a:xfrm>
            <a:off x="6804280" y="3336032"/>
            <a:ext cx="288000" cy="288000"/>
          </a:xfrm>
          <a:prstGeom prst="diamond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Losange 52"/>
          <p:cNvSpPr/>
          <p:nvPr/>
        </p:nvSpPr>
        <p:spPr>
          <a:xfrm>
            <a:off x="3239826" y="3685913"/>
            <a:ext cx="288000" cy="288000"/>
          </a:xfrm>
          <a:prstGeom prst="diamond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Losange 53"/>
          <p:cNvSpPr/>
          <p:nvPr/>
        </p:nvSpPr>
        <p:spPr>
          <a:xfrm>
            <a:off x="5004080" y="3658080"/>
            <a:ext cx="288000" cy="288000"/>
          </a:xfrm>
          <a:prstGeom prst="diamond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Losange 54"/>
          <p:cNvSpPr/>
          <p:nvPr/>
        </p:nvSpPr>
        <p:spPr>
          <a:xfrm>
            <a:off x="6804280" y="3658080"/>
            <a:ext cx="288000" cy="288000"/>
          </a:xfrm>
          <a:prstGeom prst="diamond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Losange 55"/>
          <p:cNvSpPr/>
          <p:nvPr/>
        </p:nvSpPr>
        <p:spPr>
          <a:xfrm>
            <a:off x="3239826" y="3984136"/>
            <a:ext cx="288000" cy="288000"/>
          </a:xfrm>
          <a:prstGeom prst="diamond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Losange 56"/>
          <p:cNvSpPr/>
          <p:nvPr/>
        </p:nvSpPr>
        <p:spPr>
          <a:xfrm>
            <a:off x="5004080" y="3956303"/>
            <a:ext cx="288000" cy="288000"/>
          </a:xfrm>
          <a:prstGeom prst="diamond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Losange 57"/>
          <p:cNvSpPr/>
          <p:nvPr/>
        </p:nvSpPr>
        <p:spPr>
          <a:xfrm>
            <a:off x="6804280" y="3956303"/>
            <a:ext cx="288000" cy="288000"/>
          </a:xfrm>
          <a:prstGeom prst="diamond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Rectangle 58"/>
          <p:cNvSpPr/>
          <p:nvPr/>
        </p:nvSpPr>
        <p:spPr>
          <a:xfrm>
            <a:off x="2195736" y="4221614"/>
            <a:ext cx="12961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fr-FR" sz="1600" b="1" dirty="0" smtClean="0">
                <a:solidFill>
                  <a:prstClr val="black"/>
                </a:solidFill>
              </a:rPr>
              <a:t>Perf. y</a:t>
            </a:r>
            <a:endParaRPr lang="fr-FR" sz="1600" dirty="0">
              <a:solidFill>
                <a:prstClr val="black"/>
              </a:solidFill>
            </a:endParaRPr>
          </a:p>
        </p:txBody>
      </p:sp>
      <p:sp>
        <p:nvSpPr>
          <p:cNvPr id="60" name="Losange 59"/>
          <p:cNvSpPr/>
          <p:nvPr/>
        </p:nvSpPr>
        <p:spPr>
          <a:xfrm>
            <a:off x="5004080" y="4244335"/>
            <a:ext cx="288000" cy="288000"/>
          </a:xfrm>
          <a:prstGeom prst="diamond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Losange 60"/>
          <p:cNvSpPr/>
          <p:nvPr/>
        </p:nvSpPr>
        <p:spPr>
          <a:xfrm>
            <a:off x="6804280" y="4244335"/>
            <a:ext cx="288000" cy="288000"/>
          </a:xfrm>
          <a:prstGeom prst="diamond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Rectangle 61"/>
          <p:cNvSpPr/>
          <p:nvPr/>
        </p:nvSpPr>
        <p:spPr>
          <a:xfrm>
            <a:off x="3203848" y="4532366"/>
            <a:ext cx="5186490" cy="22489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Losange 62"/>
          <p:cNvSpPr/>
          <p:nvPr/>
        </p:nvSpPr>
        <p:spPr>
          <a:xfrm>
            <a:off x="3264259" y="4532782"/>
            <a:ext cx="263567" cy="227499"/>
          </a:xfrm>
          <a:prstGeom prst="diamond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Losange 63"/>
          <p:cNvSpPr/>
          <p:nvPr/>
        </p:nvSpPr>
        <p:spPr>
          <a:xfrm>
            <a:off x="5022833" y="4526766"/>
            <a:ext cx="263567" cy="227499"/>
          </a:xfrm>
          <a:prstGeom prst="diamond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Losange 64"/>
          <p:cNvSpPr/>
          <p:nvPr/>
        </p:nvSpPr>
        <p:spPr>
          <a:xfrm>
            <a:off x="6823033" y="4526766"/>
            <a:ext cx="263567" cy="227499"/>
          </a:xfrm>
          <a:prstGeom prst="diamond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Losange 65"/>
          <p:cNvSpPr/>
          <p:nvPr/>
        </p:nvSpPr>
        <p:spPr>
          <a:xfrm>
            <a:off x="3262427" y="4973693"/>
            <a:ext cx="263567" cy="227499"/>
          </a:xfrm>
          <a:prstGeom prst="diamond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Losange 66"/>
          <p:cNvSpPr/>
          <p:nvPr/>
        </p:nvSpPr>
        <p:spPr>
          <a:xfrm>
            <a:off x="5020716" y="4977660"/>
            <a:ext cx="263567" cy="227499"/>
          </a:xfrm>
          <a:prstGeom prst="diamond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Losange 67"/>
          <p:cNvSpPr/>
          <p:nvPr/>
        </p:nvSpPr>
        <p:spPr>
          <a:xfrm>
            <a:off x="6820916" y="4977660"/>
            <a:ext cx="263567" cy="227499"/>
          </a:xfrm>
          <a:prstGeom prst="diamond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Losange 68"/>
          <p:cNvSpPr/>
          <p:nvPr/>
        </p:nvSpPr>
        <p:spPr>
          <a:xfrm>
            <a:off x="3267948" y="5216389"/>
            <a:ext cx="263567" cy="227499"/>
          </a:xfrm>
          <a:prstGeom prst="diamond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Losange 69"/>
          <p:cNvSpPr/>
          <p:nvPr/>
        </p:nvSpPr>
        <p:spPr>
          <a:xfrm>
            <a:off x="5026682" y="5209073"/>
            <a:ext cx="263567" cy="227499"/>
          </a:xfrm>
          <a:prstGeom prst="diamond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Losange 70"/>
          <p:cNvSpPr/>
          <p:nvPr/>
        </p:nvSpPr>
        <p:spPr>
          <a:xfrm>
            <a:off x="6826882" y="5209073"/>
            <a:ext cx="263567" cy="227499"/>
          </a:xfrm>
          <a:prstGeom prst="diamond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Rectangle 71"/>
          <p:cNvSpPr/>
          <p:nvPr/>
        </p:nvSpPr>
        <p:spPr>
          <a:xfrm>
            <a:off x="3203074" y="5444589"/>
            <a:ext cx="5186490" cy="22489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Losange 72"/>
          <p:cNvSpPr/>
          <p:nvPr/>
        </p:nvSpPr>
        <p:spPr>
          <a:xfrm>
            <a:off x="3262646" y="5439697"/>
            <a:ext cx="263567" cy="227499"/>
          </a:xfrm>
          <a:prstGeom prst="diamond">
            <a:avLst/>
          </a:prstGeom>
          <a:solidFill>
            <a:srgbClr val="FF99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Losange 73"/>
          <p:cNvSpPr/>
          <p:nvPr/>
        </p:nvSpPr>
        <p:spPr>
          <a:xfrm>
            <a:off x="5022059" y="5438989"/>
            <a:ext cx="263567" cy="227499"/>
          </a:xfrm>
          <a:prstGeom prst="diamond">
            <a:avLst/>
          </a:prstGeom>
          <a:solidFill>
            <a:srgbClr val="FF99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Losange 74"/>
          <p:cNvSpPr/>
          <p:nvPr/>
        </p:nvSpPr>
        <p:spPr>
          <a:xfrm>
            <a:off x="6822259" y="5438989"/>
            <a:ext cx="263567" cy="227499"/>
          </a:xfrm>
          <a:prstGeom prst="diamond">
            <a:avLst/>
          </a:prstGeom>
          <a:solidFill>
            <a:srgbClr val="FF99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Losange 75"/>
          <p:cNvSpPr/>
          <p:nvPr/>
        </p:nvSpPr>
        <p:spPr>
          <a:xfrm>
            <a:off x="3266247" y="5669482"/>
            <a:ext cx="263567" cy="227499"/>
          </a:xfrm>
          <a:prstGeom prst="diamond">
            <a:avLst/>
          </a:prstGeom>
          <a:solidFill>
            <a:srgbClr val="FF99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" name="Losange 76"/>
          <p:cNvSpPr/>
          <p:nvPr/>
        </p:nvSpPr>
        <p:spPr>
          <a:xfrm>
            <a:off x="5030501" y="5665289"/>
            <a:ext cx="263567" cy="227499"/>
          </a:xfrm>
          <a:prstGeom prst="diamond">
            <a:avLst/>
          </a:prstGeom>
          <a:solidFill>
            <a:srgbClr val="FF99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Losange 77"/>
          <p:cNvSpPr/>
          <p:nvPr/>
        </p:nvSpPr>
        <p:spPr>
          <a:xfrm>
            <a:off x="6830701" y="5665289"/>
            <a:ext cx="263567" cy="227499"/>
          </a:xfrm>
          <a:prstGeom prst="diamond">
            <a:avLst/>
          </a:prstGeom>
          <a:solidFill>
            <a:srgbClr val="FF99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9" name="Losange 78"/>
          <p:cNvSpPr/>
          <p:nvPr/>
        </p:nvSpPr>
        <p:spPr>
          <a:xfrm>
            <a:off x="3273251" y="4749614"/>
            <a:ext cx="263567" cy="227499"/>
          </a:xfrm>
          <a:prstGeom prst="diamond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Losange 79"/>
          <p:cNvSpPr/>
          <p:nvPr/>
        </p:nvSpPr>
        <p:spPr>
          <a:xfrm>
            <a:off x="5018225" y="4755761"/>
            <a:ext cx="263567" cy="227499"/>
          </a:xfrm>
          <a:prstGeom prst="diamond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1" name="Losange 80"/>
          <p:cNvSpPr/>
          <p:nvPr/>
        </p:nvSpPr>
        <p:spPr>
          <a:xfrm>
            <a:off x="6818425" y="4755761"/>
            <a:ext cx="263567" cy="227499"/>
          </a:xfrm>
          <a:prstGeom prst="diamond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Losange 81"/>
          <p:cNvSpPr/>
          <p:nvPr/>
        </p:nvSpPr>
        <p:spPr>
          <a:xfrm>
            <a:off x="3239826" y="4272168"/>
            <a:ext cx="288000" cy="288000"/>
          </a:xfrm>
          <a:prstGeom prst="diamond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3" name="Connecteur droit 82"/>
          <p:cNvCxnSpPr/>
          <p:nvPr/>
        </p:nvCxnSpPr>
        <p:spPr>
          <a:xfrm>
            <a:off x="3394430" y="3195645"/>
            <a:ext cx="10604" cy="2991835"/>
          </a:xfrm>
          <a:prstGeom prst="line">
            <a:avLst/>
          </a:prstGeom>
          <a:ln w="1270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cteur droit 83"/>
          <p:cNvCxnSpPr/>
          <p:nvPr/>
        </p:nvCxnSpPr>
        <p:spPr>
          <a:xfrm>
            <a:off x="5148064" y="3192016"/>
            <a:ext cx="10605" cy="2995464"/>
          </a:xfrm>
          <a:prstGeom prst="line">
            <a:avLst/>
          </a:prstGeom>
          <a:ln w="1270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cteur droit 84"/>
          <p:cNvCxnSpPr/>
          <p:nvPr/>
        </p:nvCxnSpPr>
        <p:spPr>
          <a:xfrm>
            <a:off x="6948264" y="3192016"/>
            <a:ext cx="14220" cy="2995464"/>
          </a:xfrm>
          <a:prstGeom prst="line">
            <a:avLst/>
          </a:prstGeom>
          <a:ln w="1270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ectangle 85"/>
          <p:cNvSpPr/>
          <p:nvPr/>
        </p:nvSpPr>
        <p:spPr>
          <a:xfrm>
            <a:off x="7740352" y="3319526"/>
            <a:ext cx="14523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fr-FR" sz="1600" b="1" dirty="0" smtClean="0">
                <a:solidFill>
                  <a:prstClr val="black"/>
                </a:solidFill>
              </a:rPr>
              <a:t>Upgrade line 1</a:t>
            </a:r>
            <a:endParaRPr lang="fr-FR" sz="1600" dirty="0">
              <a:solidFill>
                <a:prstClr val="black"/>
              </a:solidFill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7740352" y="3645550"/>
            <a:ext cx="14523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fr-FR" sz="1600" b="1" dirty="0" smtClean="0">
                <a:solidFill>
                  <a:prstClr val="black"/>
                </a:solidFill>
              </a:rPr>
              <a:t>Upgrade line 2</a:t>
            </a:r>
            <a:endParaRPr lang="fr-FR" sz="1600" dirty="0">
              <a:solidFill>
                <a:prstClr val="black"/>
              </a:solidFill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7740352" y="3912096"/>
            <a:ext cx="14523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fr-FR" sz="1600" b="1" dirty="0" smtClean="0">
                <a:solidFill>
                  <a:prstClr val="black"/>
                </a:solidFill>
              </a:rPr>
              <a:t>Upgrade line 3</a:t>
            </a:r>
            <a:endParaRPr lang="fr-FR" sz="1600" dirty="0">
              <a:solidFill>
                <a:prstClr val="black"/>
              </a:solidFill>
            </a:endParaRPr>
          </a:p>
        </p:txBody>
      </p:sp>
      <p:cxnSp>
        <p:nvCxnSpPr>
          <p:cNvPr id="89" name="Connecteur droit 88"/>
          <p:cNvCxnSpPr/>
          <p:nvPr/>
        </p:nvCxnSpPr>
        <p:spPr>
          <a:xfrm>
            <a:off x="3500515" y="4644812"/>
            <a:ext cx="4364926" cy="0"/>
          </a:xfrm>
          <a:prstGeom prst="line">
            <a:avLst/>
          </a:prstGeom>
          <a:ln w="19050">
            <a:solidFill>
              <a:srgbClr val="FFC000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necteur droit 89"/>
          <p:cNvCxnSpPr/>
          <p:nvPr/>
        </p:nvCxnSpPr>
        <p:spPr>
          <a:xfrm>
            <a:off x="3487272" y="4875110"/>
            <a:ext cx="4364926" cy="0"/>
          </a:xfrm>
          <a:prstGeom prst="line">
            <a:avLst/>
          </a:prstGeom>
          <a:ln w="19050">
            <a:solidFill>
              <a:srgbClr val="FFC000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Rectangle 90"/>
          <p:cNvSpPr/>
          <p:nvPr/>
        </p:nvSpPr>
        <p:spPr>
          <a:xfrm>
            <a:off x="7848364" y="4196201"/>
            <a:ext cx="10801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fr-FR" sz="1600" b="1" dirty="0" smtClean="0">
                <a:solidFill>
                  <a:prstClr val="black"/>
                </a:solidFill>
              </a:rPr>
              <a:t>…</a:t>
            </a:r>
            <a:endParaRPr lang="fr-FR" sz="1600" dirty="0">
              <a:solidFill>
                <a:prstClr val="black"/>
              </a:solidFill>
            </a:endParaRPr>
          </a:p>
        </p:txBody>
      </p:sp>
      <p:cxnSp>
        <p:nvCxnSpPr>
          <p:cNvPr id="92" name="Connecteur droit 91"/>
          <p:cNvCxnSpPr/>
          <p:nvPr/>
        </p:nvCxnSpPr>
        <p:spPr>
          <a:xfrm>
            <a:off x="3482664" y="5560178"/>
            <a:ext cx="4364926" cy="0"/>
          </a:xfrm>
          <a:prstGeom prst="line">
            <a:avLst/>
          </a:prstGeom>
          <a:ln w="19050">
            <a:solidFill>
              <a:srgbClr val="FF99CC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necteur droit 92"/>
          <p:cNvCxnSpPr/>
          <p:nvPr/>
        </p:nvCxnSpPr>
        <p:spPr>
          <a:xfrm>
            <a:off x="3491106" y="5777948"/>
            <a:ext cx="4364926" cy="0"/>
          </a:xfrm>
          <a:prstGeom prst="line">
            <a:avLst/>
          </a:prstGeom>
          <a:ln w="19050">
            <a:solidFill>
              <a:srgbClr val="FF99CC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Accolade ouvrante 93"/>
          <p:cNvSpPr/>
          <p:nvPr/>
        </p:nvSpPr>
        <p:spPr>
          <a:xfrm>
            <a:off x="1763688" y="3363865"/>
            <a:ext cx="216024" cy="114186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5" name="Accolade ouvrante 94"/>
          <p:cNvSpPr/>
          <p:nvPr/>
        </p:nvSpPr>
        <p:spPr>
          <a:xfrm>
            <a:off x="1763688" y="4532334"/>
            <a:ext cx="225056" cy="43296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6" name="Accolade ouvrante 95"/>
          <p:cNvSpPr/>
          <p:nvPr/>
        </p:nvSpPr>
        <p:spPr>
          <a:xfrm>
            <a:off x="1763688" y="4983260"/>
            <a:ext cx="216024" cy="45331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7" name="Accolade ouvrante 96"/>
          <p:cNvSpPr/>
          <p:nvPr/>
        </p:nvSpPr>
        <p:spPr>
          <a:xfrm>
            <a:off x="1763688" y="5452025"/>
            <a:ext cx="225056" cy="67175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8" name="ZoneTexte 97"/>
          <p:cNvSpPr txBox="1"/>
          <p:nvPr/>
        </p:nvSpPr>
        <p:spPr>
          <a:xfrm>
            <a:off x="3508967" y="3319526"/>
            <a:ext cx="7029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90 W</a:t>
            </a:r>
            <a:endParaRPr lang="fr-FR" sz="1600" dirty="0"/>
          </a:p>
        </p:txBody>
      </p:sp>
      <p:sp>
        <p:nvSpPr>
          <p:cNvPr id="99" name="ZoneTexte 98"/>
          <p:cNvSpPr txBox="1"/>
          <p:nvPr/>
        </p:nvSpPr>
        <p:spPr>
          <a:xfrm>
            <a:off x="5292080" y="3336032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120 W</a:t>
            </a:r>
            <a:endParaRPr lang="fr-FR" sz="1600" dirty="0"/>
          </a:p>
        </p:txBody>
      </p:sp>
      <p:sp>
        <p:nvSpPr>
          <p:cNvPr id="100" name="ZoneTexte 99"/>
          <p:cNvSpPr txBox="1"/>
          <p:nvPr/>
        </p:nvSpPr>
        <p:spPr>
          <a:xfrm>
            <a:off x="7109367" y="3335167"/>
            <a:ext cx="7833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140 W</a:t>
            </a:r>
            <a:endParaRPr lang="fr-FR" sz="1600" dirty="0"/>
          </a:p>
        </p:txBody>
      </p:sp>
      <p:sp>
        <p:nvSpPr>
          <p:cNvPr id="101" name="ZoneTexte 100"/>
          <p:cNvSpPr txBox="1"/>
          <p:nvPr/>
        </p:nvSpPr>
        <p:spPr>
          <a:xfrm>
            <a:off x="3491880" y="3645550"/>
            <a:ext cx="7029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12 V</a:t>
            </a:r>
            <a:endParaRPr lang="fr-FR" sz="1600" dirty="0"/>
          </a:p>
        </p:txBody>
      </p:sp>
      <p:sp>
        <p:nvSpPr>
          <p:cNvPr id="102" name="ZoneTexte 101"/>
          <p:cNvSpPr txBox="1"/>
          <p:nvPr/>
        </p:nvSpPr>
        <p:spPr>
          <a:xfrm>
            <a:off x="5309167" y="3624064"/>
            <a:ext cx="7029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18 V</a:t>
            </a:r>
            <a:endParaRPr lang="fr-FR" sz="1600" dirty="0"/>
          </a:p>
        </p:txBody>
      </p:sp>
      <p:sp>
        <p:nvSpPr>
          <p:cNvPr id="103" name="ZoneTexte 102"/>
          <p:cNvSpPr txBox="1"/>
          <p:nvPr/>
        </p:nvSpPr>
        <p:spPr>
          <a:xfrm>
            <a:off x="7092280" y="3624064"/>
            <a:ext cx="7029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24 V</a:t>
            </a:r>
            <a:endParaRPr lang="fr-FR" sz="1600" dirty="0"/>
          </a:p>
        </p:txBody>
      </p:sp>
      <p:sp>
        <p:nvSpPr>
          <p:cNvPr id="104" name="Ellipse 103"/>
          <p:cNvSpPr/>
          <p:nvPr/>
        </p:nvSpPr>
        <p:spPr>
          <a:xfrm>
            <a:off x="190467" y="2623188"/>
            <a:ext cx="1361728" cy="1160512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fr-FR" sz="1600" b="1" u="sng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Themes</a:t>
            </a:r>
            <a:r>
              <a:rPr lang="fr-FR" sz="16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value  </a:t>
            </a:r>
            <a:r>
              <a:rPr lang="fr-FR" sz="1600" b="1" u="sng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creation</a:t>
            </a:r>
            <a:endParaRPr lang="fr-FR" sz="16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5" name="ZoneTexte 104"/>
          <p:cNvSpPr txBox="1"/>
          <p:nvPr/>
        </p:nvSpPr>
        <p:spPr>
          <a:xfrm>
            <a:off x="2348102" y="695335"/>
            <a:ext cx="62624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. </a:t>
            </a:r>
            <a:r>
              <a:rPr lang="fr-FR" sz="1400" dirty="0" err="1" smtClean="0"/>
              <a:t>Ensure</a:t>
            </a:r>
            <a:r>
              <a:rPr lang="fr-FR" sz="1400" dirty="0" smtClean="0"/>
              <a:t> triple </a:t>
            </a:r>
            <a:r>
              <a:rPr lang="fr-FR" sz="1400" dirty="0" err="1" smtClean="0"/>
              <a:t>win</a:t>
            </a:r>
            <a:r>
              <a:rPr lang="fr-FR" sz="1400" dirty="0" smtClean="0"/>
              <a:t> </a:t>
            </a:r>
            <a:r>
              <a:rPr lang="en-US" sz="1400" dirty="0" smtClean="0"/>
              <a:t> “attractiveness </a:t>
            </a:r>
            <a:r>
              <a:rPr lang="en-US" sz="1400" dirty="0"/>
              <a:t>for customer, environmental gains and </a:t>
            </a:r>
            <a:r>
              <a:rPr lang="en-US" sz="1400" dirty="0" smtClean="0"/>
              <a:t>benefits” </a:t>
            </a:r>
            <a:endParaRPr lang="fr-FR" sz="1400" dirty="0" smtClean="0"/>
          </a:p>
          <a:p>
            <a:r>
              <a:rPr lang="fr-FR" sz="1400" dirty="0" smtClean="0"/>
              <a:t>. </a:t>
            </a:r>
            <a:r>
              <a:rPr lang="fr-FR" sz="1400" dirty="0" err="1" smtClean="0"/>
              <a:t>Visibility</a:t>
            </a:r>
            <a:r>
              <a:rPr lang="fr-FR" sz="1400" dirty="0" smtClean="0"/>
              <a:t> about futures </a:t>
            </a:r>
            <a:r>
              <a:rPr lang="fr-FR" sz="1400" dirty="0" err="1" smtClean="0"/>
              <a:t>features</a:t>
            </a:r>
            <a:r>
              <a:rPr lang="fr-FR" sz="1400" dirty="0" smtClean="0"/>
              <a:t> of the system</a:t>
            </a:r>
          </a:p>
          <a:p>
            <a:r>
              <a:rPr lang="fr-FR" sz="1400" dirty="0" smtClean="0"/>
              <a:t>. </a:t>
            </a:r>
            <a:r>
              <a:rPr lang="fr-FR" sz="1400" dirty="0" err="1"/>
              <a:t>Technological</a:t>
            </a:r>
            <a:r>
              <a:rPr lang="fr-FR" sz="1400" dirty="0"/>
              <a:t> cycles are </a:t>
            </a:r>
            <a:r>
              <a:rPr lang="fr-FR" sz="1400" dirty="0" err="1" smtClean="0"/>
              <a:t>regular</a:t>
            </a:r>
            <a:endParaRPr lang="fr-FR" sz="1400" dirty="0" smtClean="0"/>
          </a:p>
        </p:txBody>
      </p:sp>
      <p:sp>
        <p:nvSpPr>
          <p:cNvPr id="120" name="Ellipse 119"/>
          <p:cNvSpPr/>
          <p:nvPr/>
        </p:nvSpPr>
        <p:spPr>
          <a:xfrm>
            <a:off x="566019" y="609600"/>
            <a:ext cx="1633967" cy="1160512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n-US" sz="16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Planning of upgrades with regular cycles</a:t>
            </a:r>
          </a:p>
        </p:txBody>
      </p:sp>
    </p:spTree>
    <p:extLst>
      <p:ext uri="{BB962C8B-B14F-4D97-AF65-F5344CB8AC3E}">
        <p14:creationId xmlns:p14="http://schemas.microsoft.com/office/powerpoint/2010/main" val="4076713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6" grpId="0" animBg="1"/>
      <p:bldP spid="19" grpId="0" animBg="1"/>
      <p:bldP spid="22" grpId="0" animBg="1"/>
      <p:bldP spid="23" grpId="0" animBg="1"/>
      <p:bldP spid="24" grpId="0" animBg="1"/>
      <p:bldP spid="25" grpId="0"/>
      <p:bldP spid="26" grpId="0"/>
      <p:bldP spid="27" grpId="0"/>
      <p:bldP spid="30" grpId="0"/>
      <p:bldP spid="31" grpId="0"/>
      <p:bldP spid="32" grpId="0"/>
      <p:bldP spid="33" grpId="0"/>
      <p:bldP spid="34" grpId="0" animBg="1"/>
      <p:bldP spid="35" grpId="0"/>
      <p:bldP spid="36" grpId="0"/>
      <p:bldP spid="37" grpId="0"/>
      <p:bldP spid="38" grpId="0"/>
      <p:bldP spid="39" grpId="0" animBg="1"/>
      <p:bldP spid="40" grpId="0" animBg="1"/>
      <p:bldP spid="41" grpId="0" animBg="1"/>
      <p:bldP spid="42" grpId="0" animBg="1"/>
      <p:bldP spid="43" grpId="0"/>
      <p:bldP spid="44" grpId="0"/>
      <p:bldP spid="45" grpId="0"/>
      <p:bldP spid="46" grpId="0"/>
      <p:bldP spid="47" grpId="0"/>
      <p:bldP spid="48" grpId="0"/>
      <p:bldP spid="49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6" grpId="0"/>
      <p:bldP spid="87" grpId="0"/>
      <p:bldP spid="88" grpId="0"/>
      <p:bldP spid="91" grpId="0"/>
      <p:bldP spid="94" grpId="0" animBg="1"/>
      <p:bldP spid="95" grpId="0" animBg="1"/>
      <p:bldP spid="96" grpId="0" animBg="1"/>
      <p:bldP spid="97" grpId="0" animBg="1"/>
      <p:bldP spid="98" grpId="0"/>
      <p:bldP spid="99" grpId="0"/>
      <p:bldP spid="100" grpId="0"/>
      <p:bldP spid="101" grpId="0"/>
      <p:bldP spid="102" grpId="0"/>
      <p:bldP spid="103" grpId="0"/>
      <p:bldP spid="10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305800" y="6356350"/>
            <a:ext cx="381000" cy="365125"/>
          </a:xfrm>
        </p:spPr>
        <p:txBody>
          <a:bodyPr/>
          <a:lstStyle/>
          <a:p>
            <a:pPr algn="r"/>
            <a:fld id="{B6F15528-21DE-4FAA-801E-634DDDAF4B2B}" type="slidenum">
              <a:rPr lang="en-US" smtClean="0"/>
              <a:pPr algn="r"/>
              <a:t>12</a:t>
            </a:fld>
            <a:endParaRPr lang="en-US" dirty="0"/>
          </a:p>
        </p:txBody>
      </p:sp>
      <p:pic>
        <p:nvPicPr>
          <p:cNvPr id="7" name="Picture 4" descr="http://lismma.supmeca.fr/sites/default/files/pageaccueil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9" r="18286"/>
          <a:stretch/>
        </p:blipFill>
        <p:spPr bwMode="auto">
          <a:xfrm>
            <a:off x="152400" y="6346347"/>
            <a:ext cx="633872" cy="446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512" y="6407905"/>
            <a:ext cx="723519" cy="342465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94" b="11746"/>
          <a:stretch/>
        </p:blipFill>
        <p:spPr bwMode="auto">
          <a:xfrm>
            <a:off x="1838450" y="6384067"/>
            <a:ext cx="980950" cy="37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305097" y="2957022"/>
            <a:ext cx="6237118" cy="284660"/>
          </a:xfrm>
          <a:prstGeom prst="rect">
            <a:avLst/>
          </a:prstGeom>
          <a:solidFill>
            <a:srgbClr val="FFCC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2295323" y="3283091"/>
            <a:ext cx="6237118" cy="284660"/>
          </a:xfrm>
          <a:prstGeom prst="rect">
            <a:avLst/>
          </a:prstGeom>
          <a:solidFill>
            <a:srgbClr val="FFCC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2300451" y="3625412"/>
            <a:ext cx="6237118" cy="284660"/>
          </a:xfrm>
          <a:prstGeom prst="rect">
            <a:avLst/>
          </a:prstGeom>
          <a:solidFill>
            <a:srgbClr val="FFCC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Arrondir un rectangle avec un coin du même côté 14"/>
          <p:cNvSpPr/>
          <p:nvPr/>
        </p:nvSpPr>
        <p:spPr>
          <a:xfrm rot="5400000">
            <a:off x="5273927" y="-341884"/>
            <a:ext cx="279907" cy="6237117"/>
          </a:xfrm>
          <a:prstGeom prst="round2SameRect">
            <a:avLst>
              <a:gd name="adj1" fmla="val 8334"/>
              <a:gd name="adj2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fr-F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</a:t>
            </a:r>
            <a:endParaRPr lang="fr-FR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300451" y="1950470"/>
            <a:ext cx="6309125" cy="314662"/>
          </a:xfrm>
          <a:prstGeom prst="rect">
            <a:avLst/>
          </a:pr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Arrondir un rectangle avec un coin du même côté 18"/>
          <p:cNvSpPr/>
          <p:nvPr/>
        </p:nvSpPr>
        <p:spPr>
          <a:xfrm rot="5400000">
            <a:off x="5277250" y="-666869"/>
            <a:ext cx="282358" cy="6237117"/>
          </a:xfrm>
          <a:prstGeom prst="round2SameRect">
            <a:avLst>
              <a:gd name="adj1" fmla="val 8334"/>
              <a:gd name="adj2" fmla="val 0"/>
            </a:avLst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fr-F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</a:t>
            </a:r>
            <a:endParaRPr lang="fr-FR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299874" y="1589836"/>
            <a:ext cx="6309125" cy="314662"/>
          </a:xfrm>
          <a:prstGeom prst="rect">
            <a:avLst/>
          </a:pr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Trapèze 20"/>
          <p:cNvSpPr/>
          <p:nvPr/>
        </p:nvSpPr>
        <p:spPr>
          <a:xfrm rot="16200000">
            <a:off x="-591658" y="2705164"/>
            <a:ext cx="3973299" cy="1566857"/>
          </a:xfrm>
          <a:prstGeom prst="trapezoid">
            <a:avLst>
              <a:gd name="adj" fmla="val 61739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à coins arrondis 21"/>
          <p:cNvSpPr/>
          <p:nvPr/>
        </p:nvSpPr>
        <p:spPr>
          <a:xfrm>
            <a:off x="3506771" y="1501944"/>
            <a:ext cx="364119" cy="2408127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4" name="Arrondir un rectangle avec un coin du même côté 23"/>
          <p:cNvSpPr/>
          <p:nvPr/>
        </p:nvSpPr>
        <p:spPr>
          <a:xfrm rot="5400000">
            <a:off x="4703883" y="1596373"/>
            <a:ext cx="1429101" cy="6237116"/>
          </a:xfrm>
          <a:prstGeom prst="round2SameRect">
            <a:avLst>
              <a:gd name="adj1" fmla="val 10384"/>
              <a:gd name="adj2" fmla="val 0"/>
            </a:avLst>
          </a:prstGeom>
          <a:solidFill>
            <a:schemeClr val="bg1">
              <a:lumMod val="85000"/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fr-FR" sz="1400" b="1" dirty="0" smtClean="0">
              <a:solidFill>
                <a:prstClr val="black"/>
              </a:solidFill>
            </a:endParaRPr>
          </a:p>
          <a:p>
            <a:r>
              <a:rPr lang="fr-FR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</a:t>
            </a:r>
            <a:endParaRPr lang="fr-FR" sz="1400" b="1" dirty="0">
              <a:solidFill>
                <a:prstClr val="black"/>
              </a:solidFill>
            </a:endParaRPr>
          </a:p>
        </p:txBody>
      </p:sp>
      <p:sp>
        <p:nvSpPr>
          <p:cNvPr id="25" name="Étoile à 5 branches 24"/>
          <p:cNvSpPr>
            <a:spLocks noChangeAspect="1"/>
          </p:cNvSpPr>
          <p:nvPr/>
        </p:nvSpPr>
        <p:spPr>
          <a:xfrm>
            <a:off x="3386591" y="4257633"/>
            <a:ext cx="321313" cy="188976"/>
          </a:xfrm>
          <a:prstGeom prst="star5">
            <a:avLst/>
          </a:prstGeom>
          <a:solidFill>
            <a:srgbClr val="FF99C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27" name="Rectangle à coins arrondis 26"/>
          <p:cNvSpPr/>
          <p:nvPr/>
        </p:nvSpPr>
        <p:spPr>
          <a:xfrm>
            <a:off x="4988913" y="1501944"/>
            <a:ext cx="364119" cy="2407868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8" name="Losange 27"/>
          <p:cNvSpPr>
            <a:spLocks noChangeAspect="1"/>
          </p:cNvSpPr>
          <p:nvPr/>
        </p:nvSpPr>
        <p:spPr>
          <a:xfrm>
            <a:off x="6169513" y="4288744"/>
            <a:ext cx="351247" cy="210350"/>
          </a:xfrm>
          <a:prstGeom prst="diamond">
            <a:avLst/>
          </a:prstGeom>
          <a:solidFill>
            <a:srgbClr val="00B0F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9" name="Rectangle à coins arrondis 28"/>
          <p:cNvSpPr/>
          <p:nvPr/>
        </p:nvSpPr>
        <p:spPr>
          <a:xfrm>
            <a:off x="6495489" y="1501944"/>
            <a:ext cx="364119" cy="2407868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31" name="Arrondir un rectangle avec un coin du même côté 30"/>
          <p:cNvSpPr/>
          <p:nvPr/>
        </p:nvSpPr>
        <p:spPr>
          <a:xfrm rot="16200000">
            <a:off x="-342782" y="3163441"/>
            <a:ext cx="2209688" cy="56309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fr-F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</a:t>
            </a:r>
            <a:endParaRPr lang="fr-FR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2627784" y="4161786"/>
            <a:ext cx="9406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/>
              <a:t>Up X</a:t>
            </a:r>
            <a:endParaRPr lang="fr-FR" sz="1100" b="1" dirty="0"/>
          </a:p>
        </p:txBody>
      </p:sp>
      <p:sp>
        <p:nvSpPr>
          <p:cNvPr id="33" name="ZoneTexte 32"/>
          <p:cNvSpPr txBox="1"/>
          <p:nvPr/>
        </p:nvSpPr>
        <p:spPr>
          <a:xfrm>
            <a:off x="3860550" y="1589836"/>
            <a:ext cx="11401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err="1" smtClean="0"/>
              <a:t>Easy</a:t>
            </a:r>
            <a:r>
              <a:rPr lang="fr-FR" sz="1100" b="1" dirty="0" smtClean="0"/>
              <a:t> Wheel</a:t>
            </a:r>
            <a:endParaRPr lang="fr-FR" sz="900" dirty="0"/>
          </a:p>
        </p:txBody>
      </p:sp>
      <p:sp>
        <p:nvSpPr>
          <p:cNvPr id="34" name="Étoile à 5 branches 33"/>
          <p:cNvSpPr>
            <a:spLocks noChangeAspect="1"/>
          </p:cNvSpPr>
          <p:nvPr/>
        </p:nvSpPr>
        <p:spPr>
          <a:xfrm>
            <a:off x="6524479" y="1673395"/>
            <a:ext cx="321313" cy="188976"/>
          </a:xfrm>
          <a:prstGeom prst="star5">
            <a:avLst/>
          </a:prstGeom>
          <a:solidFill>
            <a:srgbClr val="00B0F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35" name="Losange 34"/>
          <p:cNvSpPr>
            <a:spLocks noChangeAspect="1"/>
          </p:cNvSpPr>
          <p:nvPr/>
        </p:nvSpPr>
        <p:spPr>
          <a:xfrm>
            <a:off x="5032090" y="2976366"/>
            <a:ext cx="307343" cy="184057"/>
          </a:xfrm>
          <a:prstGeom prst="diamond">
            <a:avLst/>
          </a:prstGeom>
          <a:solidFill>
            <a:srgbClr val="FF99C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37" name="Étoile à 5 branches 36"/>
          <p:cNvSpPr>
            <a:spLocks noChangeAspect="1"/>
          </p:cNvSpPr>
          <p:nvPr/>
        </p:nvSpPr>
        <p:spPr>
          <a:xfrm>
            <a:off x="2416312" y="4166513"/>
            <a:ext cx="321313" cy="188976"/>
          </a:xfrm>
          <a:prstGeom prst="star5">
            <a:avLst/>
          </a:prstGeom>
          <a:solidFill>
            <a:srgbClr val="00B0F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38" name="Losange 37"/>
          <p:cNvSpPr>
            <a:spLocks noChangeAspect="1"/>
          </p:cNvSpPr>
          <p:nvPr/>
        </p:nvSpPr>
        <p:spPr>
          <a:xfrm>
            <a:off x="3577120" y="4634232"/>
            <a:ext cx="307343" cy="184057"/>
          </a:xfrm>
          <a:prstGeom prst="diamond">
            <a:avLst/>
          </a:prstGeom>
          <a:solidFill>
            <a:schemeClr val="accent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39" name="Losange 38"/>
          <p:cNvSpPr>
            <a:spLocks noChangeAspect="1"/>
          </p:cNvSpPr>
          <p:nvPr/>
        </p:nvSpPr>
        <p:spPr>
          <a:xfrm>
            <a:off x="3519643" y="1661844"/>
            <a:ext cx="351247" cy="210350"/>
          </a:xfrm>
          <a:prstGeom prst="diamond">
            <a:avLst/>
          </a:prstGeom>
          <a:solidFill>
            <a:srgbClr val="00B0F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40" name="Losange 39"/>
          <p:cNvSpPr>
            <a:spLocks noChangeAspect="1"/>
          </p:cNvSpPr>
          <p:nvPr/>
        </p:nvSpPr>
        <p:spPr>
          <a:xfrm>
            <a:off x="5010138" y="1661845"/>
            <a:ext cx="351247" cy="210350"/>
          </a:xfrm>
          <a:prstGeom prst="diamond">
            <a:avLst/>
          </a:prstGeom>
          <a:solidFill>
            <a:srgbClr val="00B0F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cxnSp>
        <p:nvCxnSpPr>
          <p:cNvPr id="41" name="Straight Arrow Connector 24"/>
          <p:cNvCxnSpPr>
            <a:stCxn id="46" idx="3"/>
          </p:cNvCxnSpPr>
          <p:nvPr/>
        </p:nvCxnSpPr>
        <p:spPr>
          <a:xfrm flipV="1">
            <a:off x="2776352" y="5429482"/>
            <a:ext cx="5529448" cy="12484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ZoneTexte 41"/>
          <p:cNvSpPr txBox="1"/>
          <p:nvPr/>
        </p:nvSpPr>
        <p:spPr>
          <a:xfrm>
            <a:off x="2492736" y="5429481"/>
            <a:ext cx="10757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 smtClean="0">
                <a:solidFill>
                  <a:schemeClr val="bg2">
                    <a:lumMod val="50000"/>
                  </a:schemeClr>
                </a:solidFill>
              </a:rPr>
              <a:t>Cycle 1</a:t>
            </a:r>
            <a:endParaRPr lang="fr-FR" sz="11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3928480" y="5444530"/>
            <a:ext cx="10757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 smtClean="0">
                <a:solidFill>
                  <a:schemeClr val="bg2">
                    <a:lumMod val="50000"/>
                  </a:schemeClr>
                </a:solidFill>
              </a:rPr>
              <a:t>Cycle 2</a:t>
            </a:r>
            <a:endParaRPr lang="fr-FR" sz="11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5373056" y="5444530"/>
            <a:ext cx="10757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 smtClean="0">
                <a:solidFill>
                  <a:schemeClr val="bg2">
                    <a:lumMod val="50000"/>
                  </a:schemeClr>
                </a:solidFill>
              </a:rPr>
              <a:t>Cycle 3</a:t>
            </a:r>
            <a:endParaRPr lang="fr-FR" sz="11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5" name="ZoneTexte 44"/>
          <p:cNvSpPr txBox="1"/>
          <p:nvPr/>
        </p:nvSpPr>
        <p:spPr>
          <a:xfrm>
            <a:off x="6952816" y="5444530"/>
            <a:ext cx="10757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 smtClean="0">
                <a:solidFill>
                  <a:schemeClr val="bg2">
                    <a:lumMod val="50000"/>
                  </a:schemeClr>
                </a:solidFill>
              </a:rPr>
              <a:t>Cycle 4</a:t>
            </a:r>
            <a:endParaRPr lang="fr-FR" sz="11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7" name="Rounded Rectangle 32"/>
          <p:cNvSpPr/>
          <p:nvPr/>
        </p:nvSpPr>
        <p:spPr>
          <a:xfrm>
            <a:off x="3341979" y="5307806"/>
            <a:ext cx="753213" cy="308590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  <a:lumOff val="35000"/>
            </a:schemeClr>
          </a:solidFill>
          <a:ln w="38100">
            <a:solidFill>
              <a:srgbClr val="00B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200" dirty="0" smtClean="0">
                <a:solidFill>
                  <a:schemeClr val="bg1"/>
                </a:solidFill>
              </a:rPr>
              <a:t>2017</a:t>
            </a:r>
            <a:endParaRPr lang="fr-FR" sz="1200" dirty="0">
              <a:solidFill>
                <a:schemeClr val="bg1"/>
              </a:solidFill>
            </a:endParaRPr>
          </a:p>
        </p:txBody>
      </p:sp>
      <p:sp>
        <p:nvSpPr>
          <p:cNvPr id="48" name="Rounded Rectangle 32"/>
          <p:cNvSpPr/>
          <p:nvPr/>
        </p:nvSpPr>
        <p:spPr>
          <a:xfrm>
            <a:off x="4810857" y="5307806"/>
            <a:ext cx="720232" cy="334878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  <a:lumOff val="35000"/>
            </a:schemeClr>
          </a:solidFill>
          <a:ln w="38100">
            <a:solidFill>
              <a:srgbClr val="00B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200" dirty="0" smtClean="0">
                <a:solidFill>
                  <a:schemeClr val="bg1"/>
                </a:solidFill>
              </a:rPr>
              <a:t>2019</a:t>
            </a:r>
            <a:endParaRPr lang="fr-FR" sz="1200" dirty="0">
              <a:solidFill>
                <a:schemeClr val="bg1"/>
              </a:solidFill>
            </a:endParaRPr>
          </a:p>
        </p:txBody>
      </p:sp>
      <p:sp>
        <p:nvSpPr>
          <p:cNvPr id="49" name="Rounded Rectangle 32"/>
          <p:cNvSpPr/>
          <p:nvPr/>
        </p:nvSpPr>
        <p:spPr>
          <a:xfrm>
            <a:off x="6300943" y="5307806"/>
            <a:ext cx="753213" cy="334878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  <a:lumOff val="35000"/>
            </a:schemeClr>
          </a:solidFill>
          <a:ln w="38100">
            <a:solidFill>
              <a:srgbClr val="00B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200" dirty="0" smtClean="0">
                <a:solidFill>
                  <a:schemeClr val="bg1"/>
                </a:solidFill>
              </a:rPr>
              <a:t>2021</a:t>
            </a:r>
            <a:endParaRPr lang="fr-FR" sz="1200" dirty="0">
              <a:solidFill>
                <a:schemeClr val="bg1"/>
              </a:solidFill>
            </a:endParaRPr>
          </a:p>
        </p:txBody>
      </p:sp>
      <p:sp>
        <p:nvSpPr>
          <p:cNvPr id="50" name="Rounded Rectangle 36"/>
          <p:cNvSpPr/>
          <p:nvPr/>
        </p:nvSpPr>
        <p:spPr>
          <a:xfrm flipH="1">
            <a:off x="7960928" y="5213366"/>
            <a:ext cx="45719" cy="45720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 w="38100">
            <a:solidFill>
              <a:srgbClr val="00B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fr-FR" sz="1200" dirty="0">
              <a:solidFill>
                <a:schemeClr val="bg1"/>
              </a:solidFill>
            </a:endParaRPr>
          </a:p>
        </p:txBody>
      </p:sp>
      <p:sp>
        <p:nvSpPr>
          <p:cNvPr id="53" name="Rectangle à coins arrondis 52"/>
          <p:cNvSpPr/>
          <p:nvPr/>
        </p:nvSpPr>
        <p:spPr>
          <a:xfrm>
            <a:off x="323528" y="838200"/>
            <a:ext cx="1209300" cy="1501944"/>
          </a:xfrm>
          <a:prstGeom prst="roundRect">
            <a:avLst>
              <a:gd name="adj" fmla="val 9191"/>
            </a:avLst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Losange 53"/>
          <p:cNvSpPr>
            <a:spLocks noChangeAspect="1"/>
          </p:cNvSpPr>
          <p:nvPr/>
        </p:nvSpPr>
        <p:spPr>
          <a:xfrm>
            <a:off x="4240026" y="4155826"/>
            <a:ext cx="351247" cy="210350"/>
          </a:xfrm>
          <a:prstGeom prst="diamond">
            <a:avLst/>
          </a:prstGeom>
          <a:solidFill>
            <a:srgbClr val="FF99C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55" name="Losange 54"/>
          <p:cNvSpPr>
            <a:spLocks noChangeAspect="1"/>
          </p:cNvSpPr>
          <p:nvPr/>
        </p:nvSpPr>
        <p:spPr>
          <a:xfrm>
            <a:off x="6518492" y="2994177"/>
            <a:ext cx="351247" cy="210350"/>
          </a:xfrm>
          <a:prstGeom prst="diamond">
            <a:avLst/>
          </a:prstGeom>
          <a:solidFill>
            <a:srgbClr val="FF99C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56" name="Étoile à 5 branches 55"/>
          <p:cNvSpPr>
            <a:spLocks noChangeAspect="1"/>
          </p:cNvSpPr>
          <p:nvPr/>
        </p:nvSpPr>
        <p:spPr>
          <a:xfrm>
            <a:off x="4469812" y="4833539"/>
            <a:ext cx="321313" cy="188976"/>
          </a:xfrm>
          <a:prstGeom prst="star5">
            <a:avLst/>
          </a:prstGeom>
          <a:solidFill>
            <a:srgbClr val="00B0F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57" name="Étoile à 5 branches 56"/>
          <p:cNvSpPr>
            <a:spLocks noChangeAspect="1"/>
          </p:cNvSpPr>
          <p:nvPr/>
        </p:nvSpPr>
        <p:spPr>
          <a:xfrm>
            <a:off x="2615695" y="4818289"/>
            <a:ext cx="321313" cy="188976"/>
          </a:xfrm>
          <a:prstGeom prst="star5">
            <a:avLst/>
          </a:prstGeom>
          <a:solidFill>
            <a:srgbClr val="FF99C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58" name="Étoile à 5 branches 57"/>
          <p:cNvSpPr>
            <a:spLocks noChangeAspect="1"/>
          </p:cNvSpPr>
          <p:nvPr/>
        </p:nvSpPr>
        <p:spPr>
          <a:xfrm>
            <a:off x="5391499" y="4166332"/>
            <a:ext cx="321313" cy="188976"/>
          </a:xfrm>
          <a:prstGeom prst="star5">
            <a:avLst/>
          </a:prstGeom>
          <a:solidFill>
            <a:srgbClr val="92D05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59" name="Étoile à 5 branches 58"/>
          <p:cNvSpPr>
            <a:spLocks noChangeAspect="1"/>
          </p:cNvSpPr>
          <p:nvPr/>
        </p:nvSpPr>
        <p:spPr>
          <a:xfrm>
            <a:off x="5565072" y="4601857"/>
            <a:ext cx="321313" cy="188976"/>
          </a:xfrm>
          <a:prstGeom prst="star5">
            <a:avLst/>
          </a:prstGeom>
          <a:solidFill>
            <a:srgbClr val="FF99C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60" name="Losange 59"/>
          <p:cNvSpPr>
            <a:spLocks noChangeAspect="1"/>
          </p:cNvSpPr>
          <p:nvPr/>
        </p:nvSpPr>
        <p:spPr>
          <a:xfrm>
            <a:off x="6525009" y="4766176"/>
            <a:ext cx="351247" cy="210350"/>
          </a:xfrm>
          <a:prstGeom prst="diamond">
            <a:avLst/>
          </a:prstGeom>
          <a:solidFill>
            <a:srgbClr val="00B0F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61" name="Losange 60"/>
          <p:cNvSpPr>
            <a:spLocks noChangeAspect="1"/>
          </p:cNvSpPr>
          <p:nvPr/>
        </p:nvSpPr>
        <p:spPr>
          <a:xfrm>
            <a:off x="6511083" y="2333946"/>
            <a:ext cx="351247" cy="210350"/>
          </a:xfrm>
          <a:prstGeom prst="diamond">
            <a:avLst/>
          </a:prstGeom>
          <a:solidFill>
            <a:schemeClr val="accent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62" name="Losange 61"/>
          <p:cNvSpPr>
            <a:spLocks noChangeAspect="1"/>
          </p:cNvSpPr>
          <p:nvPr/>
        </p:nvSpPr>
        <p:spPr>
          <a:xfrm>
            <a:off x="5004184" y="2347433"/>
            <a:ext cx="351247" cy="210350"/>
          </a:xfrm>
          <a:prstGeom prst="diamond">
            <a:avLst/>
          </a:prstGeom>
          <a:solidFill>
            <a:schemeClr val="accent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63" name="Losange 62"/>
          <p:cNvSpPr>
            <a:spLocks noChangeAspect="1"/>
          </p:cNvSpPr>
          <p:nvPr/>
        </p:nvSpPr>
        <p:spPr>
          <a:xfrm>
            <a:off x="3506771" y="2332105"/>
            <a:ext cx="351247" cy="210350"/>
          </a:xfrm>
          <a:prstGeom prst="diamond">
            <a:avLst/>
          </a:prstGeom>
          <a:solidFill>
            <a:schemeClr val="accent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64" name="ZoneTexte 63"/>
          <p:cNvSpPr txBox="1"/>
          <p:nvPr/>
        </p:nvSpPr>
        <p:spPr>
          <a:xfrm>
            <a:off x="5410200" y="1589836"/>
            <a:ext cx="1170057" cy="253916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r>
              <a:rPr lang="fr-FR" sz="1050" b="1" dirty="0" err="1" smtClean="0"/>
              <a:t>Ergonomic</a:t>
            </a:r>
            <a:r>
              <a:rPr lang="fr-FR" sz="1050" b="1" dirty="0" smtClean="0"/>
              <a:t> </a:t>
            </a:r>
            <a:r>
              <a:rPr lang="fr-FR" sz="1050" b="1" dirty="0" err="1" smtClean="0"/>
              <a:t>Handle</a:t>
            </a:r>
            <a:endParaRPr lang="fr-FR" sz="800" dirty="0"/>
          </a:p>
        </p:txBody>
      </p:sp>
      <p:sp>
        <p:nvSpPr>
          <p:cNvPr id="69" name="Losange 68"/>
          <p:cNvSpPr>
            <a:spLocks noChangeAspect="1"/>
          </p:cNvSpPr>
          <p:nvPr/>
        </p:nvSpPr>
        <p:spPr>
          <a:xfrm>
            <a:off x="3523952" y="1976892"/>
            <a:ext cx="351247" cy="210350"/>
          </a:xfrm>
          <a:prstGeom prst="diamond">
            <a:avLst/>
          </a:prstGeom>
          <a:solidFill>
            <a:srgbClr val="00B0F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70" name="Losange 69"/>
          <p:cNvSpPr>
            <a:spLocks noChangeAspect="1"/>
          </p:cNvSpPr>
          <p:nvPr/>
        </p:nvSpPr>
        <p:spPr>
          <a:xfrm>
            <a:off x="6512670" y="1976892"/>
            <a:ext cx="351247" cy="210350"/>
          </a:xfrm>
          <a:prstGeom prst="diamond">
            <a:avLst/>
          </a:prstGeom>
          <a:solidFill>
            <a:srgbClr val="00B0F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71" name="ZoneTexte 70"/>
          <p:cNvSpPr txBox="1"/>
          <p:nvPr/>
        </p:nvSpPr>
        <p:spPr>
          <a:xfrm>
            <a:off x="6858000" y="1621334"/>
            <a:ext cx="8671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/>
              <a:t>Delta </a:t>
            </a:r>
            <a:r>
              <a:rPr lang="fr-FR" sz="1100" b="1" dirty="0" err="1" smtClean="0"/>
              <a:t>head</a:t>
            </a:r>
            <a:endParaRPr lang="fr-FR" sz="900" dirty="0"/>
          </a:p>
        </p:txBody>
      </p:sp>
      <p:sp>
        <p:nvSpPr>
          <p:cNvPr id="72" name="ZoneTexte 71"/>
          <p:cNvSpPr txBox="1"/>
          <p:nvPr/>
        </p:nvSpPr>
        <p:spPr>
          <a:xfrm>
            <a:off x="3886200" y="1981719"/>
            <a:ext cx="11401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/>
              <a:t>New </a:t>
            </a:r>
            <a:r>
              <a:rPr lang="fr-FR" sz="1100" b="1" dirty="0" err="1" smtClean="0"/>
              <a:t>filter</a:t>
            </a:r>
            <a:endParaRPr lang="fr-FR" sz="900" dirty="0"/>
          </a:p>
        </p:txBody>
      </p:sp>
      <p:sp>
        <p:nvSpPr>
          <p:cNvPr id="73" name="ZoneTexte 72"/>
          <p:cNvSpPr txBox="1"/>
          <p:nvPr/>
        </p:nvSpPr>
        <p:spPr>
          <a:xfrm>
            <a:off x="6870821" y="1976892"/>
            <a:ext cx="11401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/>
              <a:t>New </a:t>
            </a:r>
            <a:r>
              <a:rPr lang="fr-FR" sz="1100" b="1" dirty="0" err="1" smtClean="0"/>
              <a:t>Accessory</a:t>
            </a:r>
            <a:endParaRPr lang="fr-FR" sz="900" dirty="0"/>
          </a:p>
        </p:txBody>
      </p:sp>
      <p:sp>
        <p:nvSpPr>
          <p:cNvPr id="74" name="ZoneTexte 73"/>
          <p:cNvSpPr txBox="1"/>
          <p:nvPr/>
        </p:nvSpPr>
        <p:spPr>
          <a:xfrm>
            <a:off x="3901465" y="2336932"/>
            <a:ext cx="11401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/>
              <a:t>Look 1</a:t>
            </a:r>
            <a:endParaRPr lang="fr-FR" sz="900" dirty="0"/>
          </a:p>
        </p:txBody>
      </p:sp>
      <p:sp>
        <p:nvSpPr>
          <p:cNvPr id="75" name="ZoneTexte 74"/>
          <p:cNvSpPr txBox="1"/>
          <p:nvPr/>
        </p:nvSpPr>
        <p:spPr>
          <a:xfrm>
            <a:off x="5373598" y="2336932"/>
            <a:ext cx="11401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/>
              <a:t>Look 2</a:t>
            </a:r>
            <a:endParaRPr lang="fr-FR" sz="900" dirty="0"/>
          </a:p>
        </p:txBody>
      </p:sp>
      <p:sp>
        <p:nvSpPr>
          <p:cNvPr id="76" name="ZoneTexte 75"/>
          <p:cNvSpPr txBox="1"/>
          <p:nvPr/>
        </p:nvSpPr>
        <p:spPr>
          <a:xfrm>
            <a:off x="6876022" y="2332105"/>
            <a:ext cx="11401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/>
              <a:t>Look 3</a:t>
            </a:r>
            <a:endParaRPr lang="fr-FR" sz="900" dirty="0"/>
          </a:p>
        </p:txBody>
      </p:sp>
      <p:sp>
        <p:nvSpPr>
          <p:cNvPr id="77" name="Losange 76"/>
          <p:cNvSpPr>
            <a:spLocks noChangeAspect="1"/>
          </p:cNvSpPr>
          <p:nvPr/>
        </p:nvSpPr>
        <p:spPr>
          <a:xfrm>
            <a:off x="5004048" y="1976892"/>
            <a:ext cx="351247" cy="210350"/>
          </a:xfrm>
          <a:prstGeom prst="diamond">
            <a:avLst/>
          </a:prstGeom>
          <a:solidFill>
            <a:srgbClr val="00B0F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7956376" y="1578144"/>
            <a:ext cx="1007976" cy="314662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fr-FR" sz="1400" b="1" dirty="0" smtClean="0"/>
              <a:t>Handling</a:t>
            </a:r>
            <a:endParaRPr lang="fr-FR" sz="600" b="1" dirty="0"/>
          </a:p>
        </p:txBody>
      </p:sp>
      <p:sp>
        <p:nvSpPr>
          <p:cNvPr id="79" name="Rectangle 78"/>
          <p:cNvSpPr/>
          <p:nvPr/>
        </p:nvSpPr>
        <p:spPr>
          <a:xfrm>
            <a:off x="7956376" y="1950470"/>
            <a:ext cx="1007976" cy="314662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fr-FR" sz="1400" b="1" dirty="0" err="1" smtClean="0"/>
              <a:t>Suction</a:t>
            </a:r>
            <a:endParaRPr lang="fr-FR" sz="600" b="1" dirty="0"/>
          </a:p>
        </p:txBody>
      </p:sp>
      <p:sp>
        <p:nvSpPr>
          <p:cNvPr id="80" name="Rectangle 79"/>
          <p:cNvSpPr/>
          <p:nvPr/>
        </p:nvSpPr>
        <p:spPr>
          <a:xfrm>
            <a:off x="7961774" y="2310510"/>
            <a:ext cx="1007976" cy="282358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fr-FR" sz="1200" b="1" dirty="0" smtClean="0"/>
              <a:t>Design</a:t>
            </a:r>
            <a:endParaRPr lang="fr-FR" sz="500" b="1" dirty="0"/>
          </a:p>
        </p:txBody>
      </p:sp>
      <p:sp>
        <p:nvSpPr>
          <p:cNvPr id="82" name="Rectangle 81"/>
          <p:cNvSpPr/>
          <p:nvPr/>
        </p:nvSpPr>
        <p:spPr>
          <a:xfrm>
            <a:off x="7960928" y="2632228"/>
            <a:ext cx="1007976" cy="2844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fr-FR" sz="1200" b="1" dirty="0" smtClean="0"/>
              <a:t>Eco-usage</a:t>
            </a:r>
            <a:endParaRPr lang="fr-FR" sz="500" b="1" dirty="0"/>
          </a:p>
        </p:txBody>
      </p:sp>
      <p:sp>
        <p:nvSpPr>
          <p:cNvPr id="83" name="Rectangle 82"/>
          <p:cNvSpPr/>
          <p:nvPr/>
        </p:nvSpPr>
        <p:spPr>
          <a:xfrm>
            <a:off x="7967002" y="2959728"/>
            <a:ext cx="1007976" cy="284400"/>
          </a:xfrm>
          <a:prstGeom prst="rect">
            <a:avLst/>
          </a:prstGeom>
          <a:solidFill>
            <a:srgbClr val="FFAFA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fr-FR" sz="1200" b="1" dirty="0" smtClean="0"/>
              <a:t>Game Service </a:t>
            </a:r>
            <a:endParaRPr lang="fr-FR" sz="500" b="1" dirty="0"/>
          </a:p>
        </p:txBody>
      </p:sp>
      <p:sp>
        <p:nvSpPr>
          <p:cNvPr id="84" name="Rectangle 83"/>
          <p:cNvSpPr/>
          <p:nvPr/>
        </p:nvSpPr>
        <p:spPr>
          <a:xfrm>
            <a:off x="7967002" y="3283091"/>
            <a:ext cx="1007976" cy="284400"/>
          </a:xfrm>
          <a:prstGeom prst="rect">
            <a:avLst/>
          </a:prstGeom>
          <a:solidFill>
            <a:srgbClr val="FFAFA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fr-FR" sz="1200" b="1" dirty="0" err="1" smtClean="0"/>
              <a:t>Health</a:t>
            </a:r>
            <a:r>
              <a:rPr lang="fr-FR" sz="1200" b="1" dirty="0" smtClean="0"/>
              <a:t> Service</a:t>
            </a:r>
            <a:endParaRPr lang="fr-FR" sz="500" b="1" dirty="0"/>
          </a:p>
        </p:txBody>
      </p:sp>
      <p:sp>
        <p:nvSpPr>
          <p:cNvPr id="85" name="Rectangle 84"/>
          <p:cNvSpPr/>
          <p:nvPr/>
        </p:nvSpPr>
        <p:spPr>
          <a:xfrm>
            <a:off x="7967002" y="3625412"/>
            <a:ext cx="1007976" cy="284400"/>
          </a:xfrm>
          <a:prstGeom prst="rect">
            <a:avLst/>
          </a:prstGeom>
          <a:solidFill>
            <a:srgbClr val="FFAFA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fr-FR" sz="1200" b="1" dirty="0" err="1" smtClean="0"/>
              <a:t>Opti</a:t>
            </a:r>
            <a:r>
              <a:rPr lang="fr-FR" sz="1200" b="1" dirty="0" smtClean="0"/>
              <a:t> Service </a:t>
            </a:r>
            <a:endParaRPr lang="fr-FR" sz="500" b="1" dirty="0"/>
          </a:p>
        </p:txBody>
      </p:sp>
      <p:sp>
        <p:nvSpPr>
          <p:cNvPr id="86" name="Losange 85"/>
          <p:cNvSpPr>
            <a:spLocks noChangeAspect="1"/>
          </p:cNvSpPr>
          <p:nvPr/>
        </p:nvSpPr>
        <p:spPr>
          <a:xfrm>
            <a:off x="6517517" y="2655664"/>
            <a:ext cx="351247" cy="210350"/>
          </a:xfrm>
          <a:prstGeom prst="diamond">
            <a:avLst/>
          </a:prstGeom>
          <a:solidFill>
            <a:srgbClr val="92D05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87" name="Losange 86"/>
          <p:cNvSpPr>
            <a:spLocks noChangeAspect="1"/>
          </p:cNvSpPr>
          <p:nvPr/>
        </p:nvSpPr>
        <p:spPr>
          <a:xfrm>
            <a:off x="5010618" y="2669151"/>
            <a:ext cx="351247" cy="210350"/>
          </a:xfrm>
          <a:prstGeom prst="diamond">
            <a:avLst/>
          </a:prstGeom>
          <a:solidFill>
            <a:srgbClr val="92D05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88" name="Losange 87"/>
          <p:cNvSpPr>
            <a:spLocks noChangeAspect="1"/>
          </p:cNvSpPr>
          <p:nvPr/>
        </p:nvSpPr>
        <p:spPr>
          <a:xfrm>
            <a:off x="3513205" y="2653823"/>
            <a:ext cx="351247" cy="210350"/>
          </a:xfrm>
          <a:prstGeom prst="diamond">
            <a:avLst/>
          </a:prstGeom>
          <a:solidFill>
            <a:srgbClr val="92D05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89" name="ZoneTexte 88"/>
          <p:cNvSpPr txBox="1"/>
          <p:nvPr/>
        </p:nvSpPr>
        <p:spPr>
          <a:xfrm>
            <a:off x="5388732" y="2658650"/>
            <a:ext cx="11401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/>
              <a:t>Power </a:t>
            </a:r>
            <a:r>
              <a:rPr lang="fr-FR" sz="1100" b="1" dirty="0" err="1" smtClean="0"/>
              <a:t>Mgt</a:t>
            </a:r>
            <a:endParaRPr lang="fr-FR" sz="900" dirty="0"/>
          </a:p>
        </p:txBody>
      </p:sp>
      <p:sp>
        <p:nvSpPr>
          <p:cNvPr id="90" name="ZoneTexte 89"/>
          <p:cNvSpPr txBox="1"/>
          <p:nvPr/>
        </p:nvSpPr>
        <p:spPr>
          <a:xfrm>
            <a:off x="6860865" y="2658650"/>
            <a:ext cx="11401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err="1" smtClean="0"/>
              <a:t>Clogged</a:t>
            </a:r>
            <a:r>
              <a:rPr lang="fr-FR" sz="1100" b="1" dirty="0" smtClean="0"/>
              <a:t> </a:t>
            </a:r>
            <a:r>
              <a:rPr lang="fr-FR" sz="1100" b="1" dirty="0" err="1" smtClean="0"/>
              <a:t>filter</a:t>
            </a:r>
            <a:endParaRPr lang="fr-FR" sz="900" dirty="0"/>
          </a:p>
        </p:txBody>
      </p:sp>
      <p:sp>
        <p:nvSpPr>
          <p:cNvPr id="96" name="ZoneTexte 95"/>
          <p:cNvSpPr txBox="1"/>
          <p:nvPr/>
        </p:nvSpPr>
        <p:spPr>
          <a:xfrm>
            <a:off x="5358809" y="1957162"/>
            <a:ext cx="11401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/>
              <a:t>New cyclone</a:t>
            </a:r>
            <a:endParaRPr lang="fr-FR" sz="900" dirty="0"/>
          </a:p>
        </p:txBody>
      </p:sp>
      <p:sp>
        <p:nvSpPr>
          <p:cNvPr id="97" name="Losange 96"/>
          <p:cNvSpPr>
            <a:spLocks noChangeAspect="1"/>
          </p:cNvSpPr>
          <p:nvPr/>
        </p:nvSpPr>
        <p:spPr>
          <a:xfrm>
            <a:off x="6523954" y="3303736"/>
            <a:ext cx="351247" cy="210350"/>
          </a:xfrm>
          <a:prstGeom prst="diamond">
            <a:avLst/>
          </a:prstGeom>
          <a:solidFill>
            <a:srgbClr val="FF99C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98" name="Losange 97"/>
          <p:cNvSpPr>
            <a:spLocks noChangeAspect="1"/>
          </p:cNvSpPr>
          <p:nvPr/>
        </p:nvSpPr>
        <p:spPr>
          <a:xfrm>
            <a:off x="5017055" y="3317223"/>
            <a:ext cx="351247" cy="210350"/>
          </a:xfrm>
          <a:prstGeom prst="diamond">
            <a:avLst/>
          </a:prstGeom>
          <a:solidFill>
            <a:srgbClr val="FF99C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99" name="Losange 98"/>
          <p:cNvSpPr>
            <a:spLocks noChangeAspect="1"/>
          </p:cNvSpPr>
          <p:nvPr/>
        </p:nvSpPr>
        <p:spPr>
          <a:xfrm>
            <a:off x="3519642" y="3301895"/>
            <a:ext cx="351247" cy="210350"/>
          </a:xfrm>
          <a:prstGeom prst="diamond">
            <a:avLst/>
          </a:prstGeom>
          <a:solidFill>
            <a:srgbClr val="FF99C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00" name="ZoneTexte 99"/>
          <p:cNvSpPr txBox="1"/>
          <p:nvPr/>
        </p:nvSpPr>
        <p:spPr>
          <a:xfrm>
            <a:off x="3914336" y="3306722"/>
            <a:ext cx="11401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/>
              <a:t>Calorie </a:t>
            </a:r>
            <a:r>
              <a:rPr lang="fr-FR" sz="1100" b="1" dirty="0" err="1" smtClean="0"/>
              <a:t>counter</a:t>
            </a:r>
            <a:endParaRPr lang="fr-FR" sz="900" dirty="0"/>
          </a:p>
        </p:txBody>
      </p:sp>
      <p:sp>
        <p:nvSpPr>
          <p:cNvPr id="101" name="ZoneTexte 100"/>
          <p:cNvSpPr txBox="1"/>
          <p:nvPr/>
        </p:nvSpPr>
        <p:spPr>
          <a:xfrm>
            <a:off x="5386469" y="3204657"/>
            <a:ext cx="11401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err="1" smtClean="0"/>
              <a:t>Aerobic</a:t>
            </a:r>
            <a:r>
              <a:rPr lang="fr-FR" sz="1100" b="1" dirty="0" smtClean="0"/>
              <a:t> exercices</a:t>
            </a:r>
            <a:endParaRPr lang="fr-FR" sz="900" dirty="0"/>
          </a:p>
        </p:txBody>
      </p:sp>
      <p:sp>
        <p:nvSpPr>
          <p:cNvPr id="102" name="ZoneTexte 101"/>
          <p:cNvSpPr txBox="1"/>
          <p:nvPr/>
        </p:nvSpPr>
        <p:spPr>
          <a:xfrm>
            <a:off x="6888893" y="3301895"/>
            <a:ext cx="11401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/>
              <a:t>Analyse of </a:t>
            </a:r>
            <a:r>
              <a:rPr lang="fr-FR" sz="1100" b="1" dirty="0" err="1" smtClean="0"/>
              <a:t>dust</a:t>
            </a:r>
            <a:endParaRPr lang="fr-FR" sz="900" dirty="0"/>
          </a:p>
        </p:txBody>
      </p:sp>
      <p:sp>
        <p:nvSpPr>
          <p:cNvPr id="103" name="Losange 102"/>
          <p:cNvSpPr>
            <a:spLocks noChangeAspect="1"/>
          </p:cNvSpPr>
          <p:nvPr/>
        </p:nvSpPr>
        <p:spPr>
          <a:xfrm>
            <a:off x="6520760" y="3652543"/>
            <a:ext cx="351247" cy="210350"/>
          </a:xfrm>
          <a:prstGeom prst="diamond">
            <a:avLst/>
          </a:prstGeom>
          <a:solidFill>
            <a:srgbClr val="FF99C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04" name="Losange 103"/>
          <p:cNvSpPr>
            <a:spLocks noChangeAspect="1"/>
          </p:cNvSpPr>
          <p:nvPr/>
        </p:nvSpPr>
        <p:spPr>
          <a:xfrm>
            <a:off x="5013861" y="3666030"/>
            <a:ext cx="351247" cy="210350"/>
          </a:xfrm>
          <a:prstGeom prst="diamond">
            <a:avLst/>
          </a:prstGeom>
          <a:solidFill>
            <a:srgbClr val="FF99C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05" name="Losange 104"/>
          <p:cNvSpPr>
            <a:spLocks noChangeAspect="1"/>
          </p:cNvSpPr>
          <p:nvPr/>
        </p:nvSpPr>
        <p:spPr>
          <a:xfrm>
            <a:off x="3516448" y="3650702"/>
            <a:ext cx="351247" cy="210350"/>
          </a:xfrm>
          <a:prstGeom prst="diamond">
            <a:avLst/>
          </a:prstGeom>
          <a:solidFill>
            <a:srgbClr val="FF99C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06" name="ZoneTexte 105"/>
          <p:cNvSpPr txBox="1"/>
          <p:nvPr/>
        </p:nvSpPr>
        <p:spPr>
          <a:xfrm>
            <a:off x="3911142" y="3655529"/>
            <a:ext cx="11401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/>
              <a:t>Up  Sa2</a:t>
            </a:r>
            <a:endParaRPr lang="fr-FR" sz="900" dirty="0"/>
          </a:p>
        </p:txBody>
      </p:sp>
      <p:sp>
        <p:nvSpPr>
          <p:cNvPr id="107" name="ZoneTexte 106"/>
          <p:cNvSpPr txBox="1"/>
          <p:nvPr/>
        </p:nvSpPr>
        <p:spPr>
          <a:xfrm>
            <a:off x="5383275" y="3655529"/>
            <a:ext cx="11401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/>
              <a:t>Up  Sa3</a:t>
            </a:r>
            <a:endParaRPr lang="fr-FR" sz="900" dirty="0"/>
          </a:p>
        </p:txBody>
      </p:sp>
      <p:sp>
        <p:nvSpPr>
          <p:cNvPr id="108" name="ZoneTexte 107"/>
          <p:cNvSpPr txBox="1"/>
          <p:nvPr/>
        </p:nvSpPr>
        <p:spPr>
          <a:xfrm>
            <a:off x="6885699" y="3650702"/>
            <a:ext cx="11401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/>
              <a:t>Up  Sa4</a:t>
            </a:r>
            <a:endParaRPr lang="fr-FR" sz="900" dirty="0"/>
          </a:p>
        </p:txBody>
      </p:sp>
      <p:sp>
        <p:nvSpPr>
          <p:cNvPr id="109" name="Étoile à 5 branches 108"/>
          <p:cNvSpPr>
            <a:spLocks noChangeAspect="1"/>
          </p:cNvSpPr>
          <p:nvPr/>
        </p:nvSpPr>
        <p:spPr>
          <a:xfrm>
            <a:off x="3531414" y="2994177"/>
            <a:ext cx="321313" cy="188976"/>
          </a:xfrm>
          <a:prstGeom prst="star5">
            <a:avLst/>
          </a:prstGeom>
          <a:solidFill>
            <a:srgbClr val="FF99C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110" name="ZoneTexte 109"/>
          <p:cNvSpPr txBox="1"/>
          <p:nvPr/>
        </p:nvSpPr>
        <p:spPr>
          <a:xfrm>
            <a:off x="3914306" y="2962323"/>
            <a:ext cx="11401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err="1" smtClean="0"/>
              <a:t>Pacman</a:t>
            </a:r>
            <a:endParaRPr lang="fr-FR" sz="900" dirty="0"/>
          </a:p>
        </p:txBody>
      </p:sp>
      <p:sp>
        <p:nvSpPr>
          <p:cNvPr id="111" name="ZoneTexte 110"/>
          <p:cNvSpPr txBox="1"/>
          <p:nvPr/>
        </p:nvSpPr>
        <p:spPr>
          <a:xfrm>
            <a:off x="5386439" y="2962323"/>
            <a:ext cx="11401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err="1" smtClean="0"/>
              <a:t>Ghost</a:t>
            </a:r>
            <a:endParaRPr lang="fr-FR" sz="900" dirty="0"/>
          </a:p>
        </p:txBody>
      </p:sp>
      <p:sp>
        <p:nvSpPr>
          <p:cNvPr id="112" name="ZoneTexte 111"/>
          <p:cNvSpPr txBox="1"/>
          <p:nvPr/>
        </p:nvSpPr>
        <p:spPr>
          <a:xfrm>
            <a:off x="6888863" y="2957496"/>
            <a:ext cx="11401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/>
              <a:t>Hunter</a:t>
            </a:r>
            <a:endParaRPr lang="fr-FR" sz="900" dirty="0"/>
          </a:p>
        </p:txBody>
      </p:sp>
      <p:sp>
        <p:nvSpPr>
          <p:cNvPr id="113" name="Rectangle 112"/>
          <p:cNvSpPr/>
          <p:nvPr/>
        </p:nvSpPr>
        <p:spPr>
          <a:xfrm>
            <a:off x="2429077" y="1641734"/>
            <a:ext cx="220576" cy="209692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5" name="Rectangle 114"/>
          <p:cNvSpPr/>
          <p:nvPr/>
        </p:nvSpPr>
        <p:spPr>
          <a:xfrm>
            <a:off x="2432615" y="2351627"/>
            <a:ext cx="220576" cy="209692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6" name="Rectangle 115"/>
          <p:cNvSpPr/>
          <p:nvPr/>
        </p:nvSpPr>
        <p:spPr>
          <a:xfrm>
            <a:off x="2424588" y="2665311"/>
            <a:ext cx="220576" cy="209692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7" name="Multiplier 114"/>
          <p:cNvSpPr/>
          <p:nvPr/>
        </p:nvSpPr>
        <p:spPr>
          <a:xfrm>
            <a:off x="2429077" y="1629340"/>
            <a:ext cx="270715" cy="248528"/>
          </a:xfrm>
          <a:prstGeom prst="mathMultiply">
            <a:avLst>
              <a:gd name="adj1" fmla="val 13205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8" name="Multiplier 115"/>
          <p:cNvSpPr/>
          <p:nvPr/>
        </p:nvSpPr>
        <p:spPr>
          <a:xfrm>
            <a:off x="2432614" y="2338646"/>
            <a:ext cx="270715" cy="248528"/>
          </a:xfrm>
          <a:prstGeom prst="mathMultiply">
            <a:avLst>
              <a:gd name="adj1" fmla="val 13205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9" name="Rectangle 118"/>
          <p:cNvSpPr/>
          <p:nvPr/>
        </p:nvSpPr>
        <p:spPr>
          <a:xfrm>
            <a:off x="2432412" y="2009080"/>
            <a:ext cx="220576" cy="209692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1" name="Rectangle 120"/>
          <p:cNvSpPr/>
          <p:nvPr/>
        </p:nvSpPr>
        <p:spPr>
          <a:xfrm>
            <a:off x="2424589" y="2987195"/>
            <a:ext cx="220576" cy="209692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3" name="Rectangle 122"/>
          <p:cNvSpPr/>
          <p:nvPr/>
        </p:nvSpPr>
        <p:spPr>
          <a:xfrm>
            <a:off x="2429077" y="3308990"/>
            <a:ext cx="220576" cy="209692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4" name="Multiplier 121"/>
          <p:cNvSpPr/>
          <p:nvPr/>
        </p:nvSpPr>
        <p:spPr>
          <a:xfrm>
            <a:off x="2429077" y="3296596"/>
            <a:ext cx="270715" cy="248528"/>
          </a:xfrm>
          <a:prstGeom prst="mathMultiply">
            <a:avLst>
              <a:gd name="adj1" fmla="val 13205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5" name="Rectangle 124"/>
          <p:cNvSpPr/>
          <p:nvPr/>
        </p:nvSpPr>
        <p:spPr>
          <a:xfrm>
            <a:off x="2429077" y="3652735"/>
            <a:ext cx="220576" cy="209692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6" name="Multiplier 123"/>
          <p:cNvSpPr/>
          <p:nvPr/>
        </p:nvSpPr>
        <p:spPr>
          <a:xfrm>
            <a:off x="2429077" y="3640341"/>
            <a:ext cx="270715" cy="248528"/>
          </a:xfrm>
          <a:prstGeom prst="mathMultiply">
            <a:avLst>
              <a:gd name="adj1" fmla="val 13205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7" name="Connecteur droit 126"/>
          <p:cNvCxnSpPr/>
          <p:nvPr/>
        </p:nvCxnSpPr>
        <p:spPr>
          <a:xfrm flipH="1">
            <a:off x="145399" y="3961402"/>
            <a:ext cx="2084295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ZoneTexte 127"/>
          <p:cNvSpPr txBox="1"/>
          <p:nvPr/>
        </p:nvSpPr>
        <p:spPr>
          <a:xfrm rot="16200000">
            <a:off x="-543499" y="3238293"/>
            <a:ext cx="18583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Offer</a:t>
            </a:r>
            <a:r>
              <a:rPr lang="fr-F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Structuration</a:t>
            </a:r>
            <a:endParaRPr lang="fr-F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9" name="ZoneTexte 128"/>
          <p:cNvSpPr txBox="1"/>
          <p:nvPr/>
        </p:nvSpPr>
        <p:spPr>
          <a:xfrm>
            <a:off x="2843808" y="4768599"/>
            <a:ext cx="6940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/>
              <a:t>Up </a:t>
            </a:r>
            <a:r>
              <a:rPr lang="fr-FR" sz="1100" b="1" dirty="0" err="1" smtClean="0"/>
              <a:t>Ac</a:t>
            </a:r>
            <a:endParaRPr lang="fr-FR" sz="1100" b="1" dirty="0"/>
          </a:p>
        </p:txBody>
      </p:sp>
      <p:sp>
        <p:nvSpPr>
          <p:cNvPr id="130" name="ZoneTexte 129"/>
          <p:cNvSpPr txBox="1"/>
          <p:nvPr/>
        </p:nvSpPr>
        <p:spPr>
          <a:xfrm>
            <a:off x="4557134" y="4130675"/>
            <a:ext cx="6940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/>
              <a:t>Malaise </a:t>
            </a:r>
            <a:r>
              <a:rPr lang="fr-FR" sz="1100" b="1" dirty="0" err="1" smtClean="0"/>
              <a:t>alert</a:t>
            </a:r>
            <a:endParaRPr lang="fr-FR" sz="1100" b="1" dirty="0"/>
          </a:p>
        </p:txBody>
      </p:sp>
      <p:sp>
        <p:nvSpPr>
          <p:cNvPr id="131" name="ZoneTexte 130"/>
          <p:cNvSpPr txBox="1"/>
          <p:nvPr/>
        </p:nvSpPr>
        <p:spPr>
          <a:xfrm>
            <a:off x="5818320" y="4576646"/>
            <a:ext cx="4826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/>
              <a:t>Up G</a:t>
            </a:r>
            <a:endParaRPr lang="fr-FR" sz="1100" b="1" dirty="0"/>
          </a:p>
        </p:txBody>
      </p:sp>
      <p:sp>
        <p:nvSpPr>
          <p:cNvPr id="132" name="ZoneTexte 131"/>
          <p:cNvSpPr txBox="1"/>
          <p:nvPr/>
        </p:nvSpPr>
        <p:spPr>
          <a:xfrm>
            <a:off x="4718004" y="4826584"/>
            <a:ext cx="4826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/>
              <a:t>Up H</a:t>
            </a:r>
            <a:endParaRPr lang="fr-FR" sz="1100" b="1" dirty="0"/>
          </a:p>
        </p:txBody>
      </p:sp>
      <p:sp>
        <p:nvSpPr>
          <p:cNvPr id="133" name="ZoneTexte 132"/>
          <p:cNvSpPr txBox="1"/>
          <p:nvPr/>
        </p:nvSpPr>
        <p:spPr>
          <a:xfrm>
            <a:off x="3628098" y="4225163"/>
            <a:ext cx="6558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/>
              <a:t>Up Op</a:t>
            </a:r>
            <a:endParaRPr lang="fr-FR" sz="1100" b="1" dirty="0"/>
          </a:p>
        </p:txBody>
      </p:sp>
      <p:sp>
        <p:nvSpPr>
          <p:cNvPr id="134" name="ZoneTexte 133"/>
          <p:cNvSpPr txBox="1"/>
          <p:nvPr/>
        </p:nvSpPr>
        <p:spPr>
          <a:xfrm>
            <a:off x="6486301" y="4250605"/>
            <a:ext cx="14580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err="1" smtClean="0"/>
              <a:t>Accessories</a:t>
            </a:r>
            <a:r>
              <a:rPr lang="fr-FR" sz="1100" b="1" dirty="0" smtClean="0"/>
              <a:t> for car</a:t>
            </a:r>
            <a:endParaRPr lang="fr-FR" sz="1100" b="1" dirty="0"/>
          </a:p>
        </p:txBody>
      </p:sp>
      <p:sp>
        <p:nvSpPr>
          <p:cNvPr id="135" name="ZoneTexte 134"/>
          <p:cNvSpPr txBox="1"/>
          <p:nvPr/>
        </p:nvSpPr>
        <p:spPr>
          <a:xfrm>
            <a:off x="3764047" y="4576646"/>
            <a:ext cx="7022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/>
              <a:t>Stickers</a:t>
            </a:r>
            <a:endParaRPr lang="fr-FR" sz="900" dirty="0"/>
          </a:p>
        </p:txBody>
      </p:sp>
      <p:sp>
        <p:nvSpPr>
          <p:cNvPr id="136" name="ZoneTexte 135"/>
          <p:cNvSpPr txBox="1"/>
          <p:nvPr/>
        </p:nvSpPr>
        <p:spPr>
          <a:xfrm>
            <a:off x="6804248" y="4720460"/>
            <a:ext cx="11401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/>
              <a:t>Up  D4</a:t>
            </a:r>
            <a:endParaRPr lang="fr-FR" sz="900" dirty="0"/>
          </a:p>
        </p:txBody>
      </p:sp>
      <p:sp>
        <p:nvSpPr>
          <p:cNvPr id="137" name="Rectangle 136"/>
          <p:cNvSpPr/>
          <p:nvPr/>
        </p:nvSpPr>
        <p:spPr>
          <a:xfrm>
            <a:off x="621477" y="2452837"/>
            <a:ext cx="1070203" cy="954107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C00000"/>
                </a:solidFill>
              </a:rPr>
              <a:t>Product/ Service Upgrade Lines</a:t>
            </a:r>
            <a:endParaRPr lang="fr-FR" sz="1400" b="1" dirty="0">
              <a:solidFill>
                <a:srgbClr val="C00000"/>
              </a:solidFill>
            </a:endParaRPr>
          </a:p>
        </p:txBody>
      </p:sp>
      <p:cxnSp>
        <p:nvCxnSpPr>
          <p:cNvPr id="138" name="Connecteur droit 137"/>
          <p:cNvCxnSpPr>
            <a:endCxn id="113" idx="1"/>
          </p:cNvCxnSpPr>
          <p:nvPr/>
        </p:nvCxnSpPr>
        <p:spPr>
          <a:xfrm flipV="1">
            <a:off x="2170996" y="1746580"/>
            <a:ext cx="258081" cy="8112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Connecteur droit 139"/>
          <p:cNvCxnSpPr>
            <a:endCxn id="119" idx="1"/>
          </p:cNvCxnSpPr>
          <p:nvPr/>
        </p:nvCxnSpPr>
        <p:spPr>
          <a:xfrm flipV="1">
            <a:off x="2178420" y="2113926"/>
            <a:ext cx="253992" cy="40139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Connecteur droit 140"/>
          <p:cNvCxnSpPr>
            <a:endCxn id="115" idx="1"/>
          </p:cNvCxnSpPr>
          <p:nvPr/>
        </p:nvCxnSpPr>
        <p:spPr>
          <a:xfrm flipV="1">
            <a:off x="2178420" y="2456473"/>
            <a:ext cx="254195" cy="859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Connecteur droit 142"/>
          <p:cNvCxnSpPr>
            <a:endCxn id="116" idx="1"/>
          </p:cNvCxnSpPr>
          <p:nvPr/>
        </p:nvCxnSpPr>
        <p:spPr>
          <a:xfrm>
            <a:off x="2170996" y="2515324"/>
            <a:ext cx="253592" cy="2548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Connecteur droit 143"/>
          <p:cNvCxnSpPr>
            <a:endCxn id="121" idx="1"/>
          </p:cNvCxnSpPr>
          <p:nvPr/>
        </p:nvCxnSpPr>
        <p:spPr>
          <a:xfrm>
            <a:off x="2178420" y="2515323"/>
            <a:ext cx="246169" cy="5767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Connecteur droit 144"/>
          <p:cNvCxnSpPr>
            <a:endCxn id="123" idx="1"/>
          </p:cNvCxnSpPr>
          <p:nvPr/>
        </p:nvCxnSpPr>
        <p:spPr>
          <a:xfrm>
            <a:off x="2170996" y="2515324"/>
            <a:ext cx="258081" cy="8985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Connecteur droit 145"/>
          <p:cNvCxnSpPr>
            <a:endCxn id="125" idx="1"/>
          </p:cNvCxnSpPr>
          <p:nvPr/>
        </p:nvCxnSpPr>
        <p:spPr>
          <a:xfrm>
            <a:off x="2170996" y="2515324"/>
            <a:ext cx="258081" cy="1242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ZoneTexte 146"/>
          <p:cNvSpPr txBox="1"/>
          <p:nvPr/>
        </p:nvSpPr>
        <p:spPr>
          <a:xfrm>
            <a:off x="1600200" y="2403955"/>
            <a:ext cx="6233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err="1" smtClean="0"/>
              <a:t>Choice</a:t>
            </a:r>
            <a:endParaRPr lang="fr-FR" sz="1200" b="1" dirty="0"/>
          </a:p>
        </p:txBody>
      </p:sp>
      <p:sp>
        <p:nvSpPr>
          <p:cNvPr id="148" name="Rectangle 147"/>
          <p:cNvSpPr/>
          <p:nvPr/>
        </p:nvSpPr>
        <p:spPr>
          <a:xfrm>
            <a:off x="899592" y="4185530"/>
            <a:ext cx="1136401" cy="307777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fr-FR" sz="1400" b="1" dirty="0" smtClean="0">
                <a:solidFill>
                  <a:prstClr val="black"/>
                </a:solidFill>
              </a:rPr>
              <a:t>On </a:t>
            </a:r>
            <a:r>
              <a:rPr lang="fr-FR" sz="1400" b="1" dirty="0" err="1" smtClean="0">
                <a:solidFill>
                  <a:prstClr val="black"/>
                </a:solidFill>
              </a:rPr>
              <a:t>Catalog</a:t>
            </a:r>
            <a:endParaRPr lang="fr-FR" sz="1400" b="1" dirty="0">
              <a:solidFill>
                <a:prstClr val="black"/>
              </a:solidFill>
            </a:endParaRPr>
          </a:p>
        </p:txBody>
      </p:sp>
      <p:sp>
        <p:nvSpPr>
          <p:cNvPr id="150" name="Rectangle 149"/>
          <p:cNvSpPr/>
          <p:nvPr/>
        </p:nvSpPr>
        <p:spPr>
          <a:xfrm>
            <a:off x="1143000" y="24824"/>
            <a:ext cx="80010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u="sng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Upgrade </a:t>
            </a:r>
            <a:r>
              <a:rPr lang="fr-FR" sz="3200" b="1" u="sng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scenario </a:t>
            </a:r>
            <a:r>
              <a:rPr lang="fr-F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for vacuum </a:t>
            </a:r>
            <a:r>
              <a:rPr lang="fr-FR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cleaner</a:t>
            </a:r>
            <a:r>
              <a:rPr lang="fr-F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Rowenta</a:t>
            </a:r>
            <a:endParaRPr lang="fr-FR" b="1" dirty="0">
              <a:latin typeface="Arial Rounded MT Bold" panose="020F0704030504030204" pitchFamily="34" charset="0"/>
            </a:endParaRPr>
          </a:p>
        </p:txBody>
      </p:sp>
      <p:sp>
        <p:nvSpPr>
          <p:cNvPr id="151" name="ZoneTexte 150"/>
          <p:cNvSpPr txBox="1"/>
          <p:nvPr/>
        </p:nvSpPr>
        <p:spPr>
          <a:xfrm>
            <a:off x="3867695" y="2639352"/>
            <a:ext cx="11401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err="1" smtClean="0"/>
              <a:t>Task</a:t>
            </a:r>
            <a:r>
              <a:rPr lang="fr-FR" sz="1100" b="1" dirty="0" smtClean="0"/>
              <a:t> report</a:t>
            </a:r>
            <a:endParaRPr lang="fr-FR" sz="900" dirty="0"/>
          </a:p>
        </p:txBody>
      </p:sp>
      <p:sp>
        <p:nvSpPr>
          <p:cNvPr id="152" name="Rounded Rectangle 72"/>
          <p:cNvSpPr/>
          <p:nvPr/>
        </p:nvSpPr>
        <p:spPr>
          <a:xfrm>
            <a:off x="710208" y="5199121"/>
            <a:ext cx="1728192" cy="460719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b="1" dirty="0" err="1" smtClean="0"/>
              <a:t>Upgradable</a:t>
            </a:r>
            <a:endParaRPr lang="fr-FR" sz="1400" b="1" dirty="0" smtClean="0"/>
          </a:p>
          <a:p>
            <a:r>
              <a:rPr lang="fr-FR" sz="1400" b="1" dirty="0" smtClean="0"/>
              <a:t>System</a:t>
            </a:r>
            <a:endParaRPr lang="fr-FR" sz="1400" b="1" dirty="0"/>
          </a:p>
        </p:txBody>
      </p:sp>
      <p:sp>
        <p:nvSpPr>
          <p:cNvPr id="46" name="Organigramme : Délai 43"/>
          <p:cNvSpPr/>
          <p:nvPr/>
        </p:nvSpPr>
        <p:spPr>
          <a:xfrm>
            <a:off x="2056272" y="5254514"/>
            <a:ext cx="720080" cy="374904"/>
          </a:xfrm>
          <a:prstGeom prst="flowChartDelay">
            <a:avLst/>
          </a:prstGeom>
          <a:solidFill>
            <a:schemeClr val="tx1">
              <a:lumMod val="65000"/>
              <a:lumOff val="35000"/>
            </a:schemeClr>
          </a:solidFill>
          <a:ln w="38100">
            <a:solidFill>
              <a:srgbClr val="00B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200" dirty="0" smtClean="0">
                <a:solidFill>
                  <a:schemeClr val="bg1"/>
                </a:solidFill>
              </a:rPr>
              <a:t>2015</a:t>
            </a:r>
            <a:endParaRPr lang="fr-FR" sz="1200" dirty="0">
              <a:solidFill>
                <a:schemeClr val="bg1"/>
              </a:solidFill>
            </a:endParaRPr>
          </a:p>
        </p:txBody>
      </p:sp>
      <p:pic>
        <p:nvPicPr>
          <p:cNvPr id="153" name="Picture 2" descr="http://t1.gstatic.com/images?q=tbn:ANd9GcTYFPwDTtCpDIv5jaTg0rG94M_j1WT_aEcb6Od0twDFjnqSxdquZw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5" r="12244"/>
          <a:stretch/>
        </p:blipFill>
        <p:spPr bwMode="auto">
          <a:xfrm>
            <a:off x="444751" y="934544"/>
            <a:ext cx="94052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8764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0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3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6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5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8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9" grpId="0" animBg="1"/>
      <p:bldP spid="20" grpId="0" animBg="1"/>
      <p:bldP spid="22" grpId="0" animBg="1"/>
      <p:bldP spid="24" grpId="0" animBg="1"/>
      <p:bldP spid="25" grpId="0" animBg="1"/>
      <p:bldP spid="27" grpId="0" animBg="1"/>
      <p:bldP spid="28" grpId="0" animBg="1"/>
      <p:bldP spid="29" grpId="0" animBg="1"/>
      <p:bldP spid="32" grpId="0"/>
      <p:bldP spid="33" grpId="0"/>
      <p:bldP spid="34" grpId="0" animBg="1"/>
      <p:bldP spid="35" grpId="0" animBg="1"/>
      <p:bldP spid="37" grpId="0" animBg="1"/>
      <p:bldP spid="38" grpId="0" animBg="1"/>
      <p:bldP spid="39" grpId="0" animBg="1"/>
      <p:bldP spid="40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/>
      <p:bldP spid="69" grpId="0" animBg="1"/>
      <p:bldP spid="70" grpId="0" animBg="1"/>
      <p:bldP spid="71" grpId="0"/>
      <p:bldP spid="72" grpId="0"/>
      <p:bldP spid="73" grpId="0"/>
      <p:bldP spid="74" grpId="0"/>
      <p:bldP spid="75" grpId="0"/>
      <p:bldP spid="76" grpId="0"/>
      <p:bldP spid="77" grpId="0" animBg="1"/>
      <p:bldP spid="78" grpId="0" animBg="1"/>
      <p:bldP spid="79" grpId="0" animBg="1"/>
      <p:bldP spid="80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/>
      <p:bldP spid="90" grpId="0"/>
      <p:bldP spid="96" grpId="0"/>
      <p:bldP spid="97" grpId="0" animBg="1"/>
      <p:bldP spid="98" grpId="0" animBg="1"/>
      <p:bldP spid="99" grpId="0" animBg="1"/>
      <p:bldP spid="100" grpId="0"/>
      <p:bldP spid="101" grpId="0"/>
      <p:bldP spid="102" grpId="0"/>
      <p:bldP spid="103" grpId="0" animBg="1"/>
      <p:bldP spid="104" grpId="0" animBg="1"/>
      <p:bldP spid="105" grpId="0" animBg="1"/>
      <p:bldP spid="106" grpId="0"/>
      <p:bldP spid="107" grpId="0"/>
      <p:bldP spid="108" grpId="0"/>
      <p:bldP spid="109" grpId="0" animBg="1"/>
      <p:bldP spid="110" grpId="0"/>
      <p:bldP spid="111" grpId="0"/>
      <p:bldP spid="112" grpId="0"/>
      <p:bldP spid="113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1" grpId="0" animBg="1"/>
      <p:bldP spid="123" grpId="0" animBg="1"/>
      <p:bldP spid="124" grpId="0" animBg="1"/>
      <p:bldP spid="125" grpId="0" animBg="1"/>
      <p:bldP spid="126" grpId="0" animBg="1"/>
      <p:bldP spid="129" grpId="0"/>
      <p:bldP spid="130" grpId="0"/>
      <p:bldP spid="131" grpId="0"/>
      <p:bldP spid="132" grpId="0"/>
      <p:bldP spid="133" grpId="0"/>
      <p:bldP spid="134" grpId="0"/>
      <p:bldP spid="135" grpId="0"/>
      <p:bldP spid="136" grpId="0"/>
      <p:bldP spid="147" grpId="0"/>
      <p:bldP spid="15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305800" y="6356350"/>
            <a:ext cx="381000" cy="365125"/>
          </a:xfrm>
        </p:spPr>
        <p:txBody>
          <a:bodyPr/>
          <a:lstStyle/>
          <a:p>
            <a:pPr algn="r"/>
            <a:fld id="{B6F15528-21DE-4FAA-801E-634DDDAF4B2B}" type="slidenum">
              <a:rPr lang="en-US" smtClean="0"/>
              <a:pPr algn="r"/>
              <a:t>13</a:t>
            </a:fld>
            <a:endParaRPr lang="en-US" dirty="0"/>
          </a:p>
        </p:txBody>
      </p:sp>
      <p:pic>
        <p:nvPicPr>
          <p:cNvPr id="7" name="Picture 4" descr="http://lismma.supmeca.fr/sites/default/files/pageaccueil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9" r="18286"/>
          <a:stretch/>
        </p:blipFill>
        <p:spPr bwMode="auto">
          <a:xfrm>
            <a:off x="152400" y="6346347"/>
            <a:ext cx="633872" cy="446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512" y="6407905"/>
            <a:ext cx="723519" cy="342465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94" b="11746"/>
          <a:stretch/>
        </p:blipFill>
        <p:spPr bwMode="auto">
          <a:xfrm>
            <a:off x="1838450" y="6384067"/>
            <a:ext cx="980950" cy="37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529208" y="14299"/>
            <a:ext cx="5566792" cy="671501"/>
          </a:xfrm>
        </p:spPr>
        <p:txBody>
          <a:bodyPr>
            <a:normAutofit/>
          </a:bodyPr>
          <a:lstStyle/>
          <a:p>
            <a:r>
              <a:rPr lang="fr-FR" sz="3600" b="1" dirty="0" smtClean="0"/>
              <a:t>New Questions</a:t>
            </a:r>
            <a:endParaRPr lang="fr-FR" sz="3600" b="1" dirty="0"/>
          </a:p>
        </p:txBody>
      </p:sp>
      <p:grpSp>
        <p:nvGrpSpPr>
          <p:cNvPr id="19" name="Groupe 18"/>
          <p:cNvGrpSpPr/>
          <p:nvPr/>
        </p:nvGrpSpPr>
        <p:grpSpPr>
          <a:xfrm>
            <a:off x="476263" y="3701686"/>
            <a:ext cx="5467337" cy="801380"/>
            <a:chOff x="1259632" y="4725144"/>
            <a:chExt cx="5467337" cy="801380"/>
          </a:xfrm>
        </p:grpSpPr>
        <p:grpSp>
          <p:nvGrpSpPr>
            <p:cNvPr id="20" name="Groupe 19"/>
            <p:cNvGrpSpPr/>
            <p:nvPr/>
          </p:nvGrpSpPr>
          <p:grpSpPr>
            <a:xfrm>
              <a:off x="1259632" y="4725144"/>
              <a:ext cx="5467337" cy="801380"/>
              <a:chOff x="1115616" y="2420888"/>
              <a:chExt cx="5467337" cy="801380"/>
            </a:xfrm>
          </p:grpSpPr>
          <p:cxnSp>
            <p:nvCxnSpPr>
              <p:cNvPr id="22" name="Connecteur droit avec flèche 21"/>
              <p:cNvCxnSpPr/>
              <p:nvPr/>
            </p:nvCxnSpPr>
            <p:spPr>
              <a:xfrm>
                <a:off x="1403648" y="2780928"/>
                <a:ext cx="5179305" cy="0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ZoneTexte 22"/>
              <p:cNvSpPr txBox="1"/>
              <p:nvPr/>
            </p:nvSpPr>
            <p:spPr>
              <a:xfrm>
                <a:off x="1115616" y="2420888"/>
                <a:ext cx="26213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/>
                  <a:t>How to </a:t>
                </a:r>
                <a:r>
                  <a:rPr lang="fr-FR" dirty="0" err="1" smtClean="0"/>
                  <a:t>sell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upgradability</a:t>
                </a:r>
                <a:r>
                  <a:rPr lang="fr-FR" dirty="0" smtClean="0"/>
                  <a:t>?</a:t>
                </a:r>
                <a:endParaRPr lang="fr-FR" dirty="0"/>
              </a:p>
            </p:txBody>
          </p:sp>
          <p:sp>
            <p:nvSpPr>
              <p:cNvPr id="24" name="ZoneTexte 23"/>
              <p:cNvSpPr txBox="1"/>
              <p:nvPr/>
            </p:nvSpPr>
            <p:spPr>
              <a:xfrm>
                <a:off x="1401353" y="2852936"/>
                <a:ext cx="36333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/>
                  <a:t>How to </a:t>
                </a:r>
                <a:r>
                  <a:rPr lang="fr-FR" dirty="0" err="1" smtClean="0"/>
                  <a:t>supply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upgradability</a:t>
                </a:r>
                <a:r>
                  <a:rPr lang="fr-FR" dirty="0" smtClean="0"/>
                  <a:t> service?</a:t>
                </a:r>
                <a:endParaRPr lang="fr-FR" dirty="0"/>
              </a:p>
            </p:txBody>
          </p:sp>
        </p:grpSp>
        <p:sp>
          <p:nvSpPr>
            <p:cNvPr id="21" name="ZoneTexte 20"/>
            <p:cNvSpPr txBox="1"/>
            <p:nvPr/>
          </p:nvSpPr>
          <p:spPr>
            <a:xfrm>
              <a:off x="4139952" y="4725144"/>
              <a:ext cx="25138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How to </a:t>
              </a:r>
              <a:r>
                <a:rPr lang="fr-FR" dirty="0" err="1" smtClean="0"/>
                <a:t>share</a:t>
              </a:r>
              <a:r>
                <a:rPr lang="fr-FR" dirty="0" smtClean="0"/>
                <a:t> the value?</a:t>
              </a:r>
              <a:endParaRPr lang="fr-FR" dirty="0"/>
            </a:p>
          </p:txBody>
        </p:sp>
      </p:grpSp>
      <p:sp>
        <p:nvSpPr>
          <p:cNvPr id="25" name="Rectangle 24"/>
          <p:cNvSpPr/>
          <p:nvPr/>
        </p:nvSpPr>
        <p:spPr>
          <a:xfrm>
            <a:off x="6134313" y="3360066"/>
            <a:ext cx="29791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u="sng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Business model  </a:t>
            </a:r>
          </a:p>
        </p:txBody>
      </p:sp>
      <p:sp>
        <p:nvSpPr>
          <p:cNvPr id="2" name="Flèche courbée vers le bas 1"/>
          <p:cNvSpPr/>
          <p:nvPr/>
        </p:nvSpPr>
        <p:spPr>
          <a:xfrm rot="929433">
            <a:off x="5781177" y="2885005"/>
            <a:ext cx="1118101" cy="413266"/>
          </a:xfrm>
          <a:prstGeom prst="curvedDown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7" name="Ellipse 56"/>
          <p:cNvSpPr/>
          <p:nvPr/>
        </p:nvSpPr>
        <p:spPr>
          <a:xfrm>
            <a:off x="251520" y="5084440"/>
            <a:ext cx="2808312" cy="71833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Ellipse 57"/>
          <p:cNvSpPr/>
          <p:nvPr/>
        </p:nvSpPr>
        <p:spPr>
          <a:xfrm>
            <a:off x="3203848" y="5084440"/>
            <a:ext cx="2808312" cy="71833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/>
          <p:cNvSpPr/>
          <p:nvPr/>
        </p:nvSpPr>
        <p:spPr>
          <a:xfrm>
            <a:off x="6228184" y="5084440"/>
            <a:ext cx="2808312" cy="718339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ZoneTexte 59"/>
          <p:cNvSpPr txBox="1"/>
          <p:nvPr/>
        </p:nvSpPr>
        <p:spPr>
          <a:xfrm>
            <a:off x="251520" y="5156448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/>
              <a:t>Material</a:t>
            </a:r>
            <a:r>
              <a:rPr lang="fr-FR" dirty="0" smtClean="0"/>
              <a:t> good </a:t>
            </a:r>
            <a:r>
              <a:rPr lang="fr-FR" dirty="0" err="1" smtClean="0"/>
              <a:t>centred</a:t>
            </a:r>
            <a:r>
              <a:rPr lang="fr-FR" dirty="0" smtClean="0"/>
              <a:t> business model</a:t>
            </a:r>
            <a:endParaRPr lang="fr-FR" dirty="0"/>
          </a:p>
        </p:txBody>
      </p:sp>
      <p:sp>
        <p:nvSpPr>
          <p:cNvPr id="61" name="ZoneTexte 60"/>
          <p:cNvSpPr txBox="1"/>
          <p:nvPr/>
        </p:nvSpPr>
        <p:spPr>
          <a:xfrm>
            <a:off x="3347864" y="5269468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???  Business Model</a:t>
            </a:r>
            <a:endParaRPr lang="fr-FR" dirty="0"/>
          </a:p>
        </p:txBody>
      </p:sp>
      <p:sp>
        <p:nvSpPr>
          <p:cNvPr id="62" name="ZoneTexte 61"/>
          <p:cNvSpPr txBox="1"/>
          <p:nvPr/>
        </p:nvSpPr>
        <p:spPr>
          <a:xfrm>
            <a:off x="6516216" y="5156448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/>
              <a:t>Servicial</a:t>
            </a:r>
            <a:r>
              <a:rPr lang="fr-FR" dirty="0" smtClean="0"/>
              <a:t> Business Model</a:t>
            </a:r>
            <a:endParaRPr lang="fr-FR" dirty="0"/>
          </a:p>
        </p:txBody>
      </p:sp>
      <p:sp>
        <p:nvSpPr>
          <p:cNvPr id="63" name="Flèche courbée vers le bas 62"/>
          <p:cNvSpPr/>
          <p:nvPr/>
        </p:nvSpPr>
        <p:spPr>
          <a:xfrm>
            <a:off x="1763688" y="4724400"/>
            <a:ext cx="2664296" cy="432048"/>
          </a:xfrm>
          <a:prstGeom prst="curved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4" name="Flèche courbée vers le bas 63"/>
          <p:cNvSpPr/>
          <p:nvPr/>
        </p:nvSpPr>
        <p:spPr>
          <a:xfrm>
            <a:off x="4932040" y="4724400"/>
            <a:ext cx="2664296" cy="432048"/>
          </a:xfrm>
          <a:prstGeom prst="curved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graphicFrame>
        <p:nvGraphicFramePr>
          <p:cNvPr id="56" name="Diagramme 55"/>
          <p:cNvGraphicFramePr/>
          <p:nvPr>
            <p:extLst>
              <p:ext uri="{D42A27DB-BD31-4B8C-83A1-F6EECF244321}">
                <p14:modId xmlns:p14="http://schemas.microsoft.com/office/powerpoint/2010/main" val="1015084765"/>
              </p:ext>
            </p:extLst>
          </p:nvPr>
        </p:nvGraphicFramePr>
        <p:xfrm>
          <a:off x="0" y="5730788"/>
          <a:ext cx="9144000" cy="360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5" name="Rectangle 14"/>
          <p:cNvSpPr/>
          <p:nvPr/>
        </p:nvSpPr>
        <p:spPr>
          <a:xfrm>
            <a:off x="4572000" y="4122066"/>
            <a:ext cx="44083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How to distribute these upgradable </a:t>
            </a:r>
            <a:r>
              <a:rPr lang="en-US" dirty="0" smtClean="0"/>
              <a:t>systems?</a:t>
            </a:r>
            <a:endParaRPr lang="fr-FR" dirty="0"/>
          </a:p>
        </p:txBody>
      </p:sp>
      <p:sp>
        <p:nvSpPr>
          <p:cNvPr id="36" name="Flèche courbée vers le haut 35"/>
          <p:cNvSpPr/>
          <p:nvPr/>
        </p:nvSpPr>
        <p:spPr>
          <a:xfrm rot="21105997">
            <a:off x="6527596" y="3943830"/>
            <a:ext cx="1008112" cy="231478"/>
          </a:xfrm>
          <a:prstGeom prst="curvedUp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533400"/>
            <a:ext cx="5627710" cy="3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Rectangle 25"/>
          <p:cNvSpPr/>
          <p:nvPr/>
        </p:nvSpPr>
        <p:spPr>
          <a:xfrm rot="20611828">
            <a:off x="1959438" y="1996784"/>
            <a:ext cx="2865977" cy="46166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fr-FR" sz="2400" b="1" u="sng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Upgrade scenario</a:t>
            </a:r>
            <a:endParaRPr lang="fr-FR" sz="2400" b="1" dirty="0">
              <a:solidFill>
                <a:schemeClr val="tx1">
                  <a:lumMod val="75000"/>
                  <a:lumOff val="25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2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 animBg="1"/>
      <p:bldP spid="59" grpId="0" animBg="1"/>
      <p:bldP spid="60" grpId="0"/>
      <p:bldP spid="61" grpId="0"/>
      <p:bldP spid="62" grpId="0"/>
      <p:bldP spid="63" grpId="0" animBg="1"/>
      <p:bldP spid="64" grpId="0" animBg="1"/>
      <p:bldGraphic spid="56" grpId="0">
        <p:bldAsOne/>
      </p:bldGraphic>
      <p:bldP spid="15" grpId="0"/>
      <p:bldP spid="3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305800" y="6356350"/>
            <a:ext cx="381000" cy="365125"/>
          </a:xfrm>
        </p:spPr>
        <p:txBody>
          <a:bodyPr/>
          <a:lstStyle/>
          <a:p>
            <a:pPr algn="r"/>
            <a:fld id="{B6F15528-21DE-4FAA-801E-634DDDAF4B2B}" type="slidenum">
              <a:rPr lang="en-US" smtClean="0"/>
              <a:pPr algn="r"/>
              <a:t>14</a:t>
            </a:fld>
            <a:endParaRPr lang="en-US" dirty="0"/>
          </a:p>
        </p:txBody>
      </p:sp>
      <p:pic>
        <p:nvPicPr>
          <p:cNvPr id="7" name="Picture 4" descr="http://lismma.supmeca.fr/sites/default/files/pageaccueil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9" r="18286"/>
          <a:stretch/>
        </p:blipFill>
        <p:spPr bwMode="auto">
          <a:xfrm>
            <a:off x="152400" y="6346347"/>
            <a:ext cx="633872" cy="446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512" y="6407905"/>
            <a:ext cx="723519" cy="342465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94" b="11746"/>
          <a:stretch/>
        </p:blipFill>
        <p:spPr bwMode="auto">
          <a:xfrm>
            <a:off x="1838450" y="6384067"/>
            <a:ext cx="980950" cy="37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6" cstate="print"/>
          <a:srcRect t="2467" b="914"/>
          <a:stretch/>
        </p:blipFill>
        <p:spPr bwMode="auto">
          <a:xfrm>
            <a:off x="1201919" y="1524000"/>
            <a:ext cx="6882764" cy="4571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Rectangle 23"/>
          <p:cNvSpPr/>
          <p:nvPr/>
        </p:nvSpPr>
        <p:spPr>
          <a:xfrm>
            <a:off x="1137670" y="-51375"/>
            <a:ext cx="35333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804863" algn="l"/>
              </a:tabLst>
            </a:pPr>
            <a:r>
              <a:rPr lang="fr-FR" sz="3200" b="1" u="sng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Business model  </a:t>
            </a:r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705"/>
          <a:stretch/>
        </p:blipFill>
        <p:spPr bwMode="auto">
          <a:xfrm>
            <a:off x="3200400" y="533400"/>
            <a:ext cx="4399343" cy="1036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ZoneTexte 25"/>
          <p:cNvSpPr txBox="1"/>
          <p:nvPr/>
        </p:nvSpPr>
        <p:spPr>
          <a:xfrm>
            <a:off x="3605947" y="411522"/>
            <a:ext cx="3252053" cy="34970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fr-F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Service </a:t>
            </a:r>
            <a:r>
              <a:rPr lang="fr-F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bundles </a:t>
            </a:r>
            <a:r>
              <a:rPr lang="fr-FR" sz="1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</a:t>
            </a:r>
            <a:r>
              <a:rPr lang="fr-FR" sz="1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module Upgrades</a:t>
            </a:r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95"/>
          <a:stretch/>
        </p:blipFill>
        <p:spPr bwMode="auto">
          <a:xfrm>
            <a:off x="3618523" y="622343"/>
            <a:ext cx="3181366" cy="334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Rectangle à coins arrondis 29"/>
          <p:cNvSpPr/>
          <p:nvPr/>
        </p:nvSpPr>
        <p:spPr>
          <a:xfrm>
            <a:off x="1013318" y="2780334"/>
            <a:ext cx="3374373" cy="28575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UPGRADABILITY   SUPPORT   SERVICE </a:t>
            </a:r>
            <a:endParaRPr lang="fr-F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Flèche droite 28"/>
          <p:cNvSpPr/>
          <p:nvPr/>
        </p:nvSpPr>
        <p:spPr>
          <a:xfrm>
            <a:off x="152400" y="2753634"/>
            <a:ext cx="892651" cy="339153"/>
          </a:xfrm>
          <a:prstGeom prst="rightArrow">
            <a:avLst/>
          </a:prstGeom>
          <a:solidFill>
            <a:srgbClr val="7030A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34" name="ZoneTexte 33"/>
          <p:cNvSpPr txBox="1"/>
          <p:nvPr/>
        </p:nvSpPr>
        <p:spPr bwMode="auto">
          <a:xfrm>
            <a:off x="6972300" y="3626250"/>
            <a:ext cx="2000250" cy="461665"/>
          </a:xfrm>
          <a:prstGeom prst="rect">
            <a:avLst/>
          </a:prstGeom>
          <a:solidFill>
            <a:srgbClr val="99FFCC"/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+mn-lt"/>
                <a:cs typeface="+mn-cs"/>
              </a:rPr>
              <a:t>Contracting</a:t>
            </a:r>
            <a:endParaRPr lang="en-US" sz="2400" b="1" dirty="0">
              <a:solidFill>
                <a:schemeClr val="accent4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5" name="ZoneTexte 34"/>
          <p:cNvSpPr txBox="1"/>
          <p:nvPr/>
        </p:nvSpPr>
        <p:spPr bwMode="auto">
          <a:xfrm>
            <a:off x="245450" y="3579166"/>
            <a:ext cx="1912937" cy="461665"/>
          </a:xfrm>
          <a:prstGeom prst="rect">
            <a:avLst/>
          </a:prstGeom>
          <a:solidFill>
            <a:srgbClr val="7030A0"/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 smtClean="0">
                <a:solidFill>
                  <a:schemeClr val="bg1"/>
                </a:solidFill>
              </a:rPr>
              <a:t>Network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36" name="ZoneTexte 35"/>
          <p:cNvSpPr txBox="1"/>
          <p:nvPr/>
        </p:nvSpPr>
        <p:spPr bwMode="auto">
          <a:xfrm>
            <a:off x="3686038" y="1600200"/>
            <a:ext cx="1914525" cy="461665"/>
          </a:xfrm>
          <a:prstGeom prst="rect">
            <a:avLst/>
          </a:prstGeom>
          <a:solidFill>
            <a:srgbClr val="FF66CC"/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 err="1" smtClean="0">
                <a:latin typeface="+mn-lt"/>
                <a:cs typeface="+mn-cs"/>
              </a:rPr>
              <a:t>Offer</a:t>
            </a:r>
            <a:endParaRPr lang="fr-FR" sz="2400" b="1" dirty="0">
              <a:latin typeface="+mn-lt"/>
              <a:cs typeface="+mn-cs"/>
            </a:endParaRPr>
          </a:p>
        </p:txBody>
      </p:sp>
      <p:sp>
        <p:nvSpPr>
          <p:cNvPr id="3" name="Ellipse 2"/>
          <p:cNvSpPr/>
          <p:nvPr/>
        </p:nvSpPr>
        <p:spPr>
          <a:xfrm>
            <a:off x="4953000" y="1270272"/>
            <a:ext cx="4038600" cy="4825726"/>
          </a:xfrm>
          <a:prstGeom prst="ellipse">
            <a:avLst/>
          </a:prstGeom>
          <a:noFill/>
          <a:ln w="76200">
            <a:solidFill>
              <a:srgbClr val="99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llipse 36"/>
          <p:cNvSpPr/>
          <p:nvPr/>
        </p:nvSpPr>
        <p:spPr>
          <a:xfrm>
            <a:off x="117764" y="1524000"/>
            <a:ext cx="4454236" cy="3505200"/>
          </a:xfrm>
          <a:prstGeom prst="ellipse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Ellipse 37"/>
          <p:cNvSpPr/>
          <p:nvPr/>
        </p:nvSpPr>
        <p:spPr>
          <a:xfrm>
            <a:off x="3581400" y="241012"/>
            <a:ext cx="2057400" cy="4356114"/>
          </a:xfrm>
          <a:prstGeom prst="ellipse">
            <a:avLst/>
          </a:prstGeom>
          <a:noFill/>
          <a:ln w="76200"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6323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0" grpId="0" animBg="1"/>
      <p:bldP spid="29" grpId="0" animBg="1"/>
      <p:bldP spid="34" grpId="0" animBg="1"/>
      <p:bldP spid="35" grpId="0" animBg="1"/>
      <p:bldP spid="36" grpId="0" animBg="1"/>
      <p:bldP spid="3" grpId="0" animBg="1"/>
      <p:bldP spid="37" grpId="0" animBg="1"/>
      <p:bldP spid="3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305800" y="6356350"/>
            <a:ext cx="381000" cy="365125"/>
          </a:xfrm>
        </p:spPr>
        <p:txBody>
          <a:bodyPr/>
          <a:lstStyle/>
          <a:p>
            <a:pPr algn="r"/>
            <a:fld id="{B6F15528-21DE-4FAA-801E-634DDDAF4B2B}" type="slidenum">
              <a:rPr lang="en-US" smtClean="0"/>
              <a:pPr algn="r"/>
              <a:t>15</a:t>
            </a:fld>
            <a:endParaRPr lang="en-US" dirty="0"/>
          </a:p>
        </p:txBody>
      </p:sp>
      <p:pic>
        <p:nvPicPr>
          <p:cNvPr id="7" name="Picture 4" descr="http://lismma.supmeca.fr/sites/default/files/pageaccueil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9" r="18286"/>
          <a:stretch/>
        </p:blipFill>
        <p:spPr bwMode="auto">
          <a:xfrm>
            <a:off x="152400" y="6346347"/>
            <a:ext cx="633872" cy="446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512" y="6407905"/>
            <a:ext cx="723519" cy="342465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94" b="11746"/>
          <a:stretch/>
        </p:blipFill>
        <p:spPr bwMode="auto">
          <a:xfrm>
            <a:off x="1838450" y="6384067"/>
            <a:ext cx="980950" cy="37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Diagramme 11"/>
          <p:cNvGraphicFramePr/>
          <p:nvPr>
            <p:extLst>
              <p:ext uri="{D42A27DB-BD31-4B8C-83A1-F6EECF244321}">
                <p14:modId xmlns:p14="http://schemas.microsoft.com/office/powerpoint/2010/main" val="1468290891"/>
              </p:ext>
            </p:extLst>
          </p:nvPr>
        </p:nvGraphicFramePr>
        <p:xfrm>
          <a:off x="-35496" y="2870200"/>
          <a:ext cx="9144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13" name="Diagramme 12"/>
          <p:cNvGraphicFramePr/>
          <p:nvPr>
            <p:extLst>
              <p:ext uri="{D42A27DB-BD31-4B8C-83A1-F6EECF244321}">
                <p14:modId xmlns:p14="http://schemas.microsoft.com/office/powerpoint/2010/main" val="2366758922"/>
              </p:ext>
            </p:extLst>
          </p:nvPr>
        </p:nvGraphicFramePr>
        <p:xfrm>
          <a:off x="370856" y="975519"/>
          <a:ext cx="7176120" cy="5000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aphicFrame>
        <p:nvGraphicFramePr>
          <p:cNvPr id="14" name="Diagramme 13"/>
          <p:cNvGraphicFramePr/>
          <p:nvPr>
            <p:extLst>
              <p:ext uri="{D42A27DB-BD31-4B8C-83A1-F6EECF244321}">
                <p14:modId xmlns:p14="http://schemas.microsoft.com/office/powerpoint/2010/main" val="1414344329"/>
              </p:ext>
            </p:extLst>
          </p:nvPr>
        </p:nvGraphicFramePr>
        <p:xfrm>
          <a:off x="3635896" y="1015975"/>
          <a:ext cx="6960096" cy="5000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graphicFrame>
        <p:nvGraphicFramePr>
          <p:cNvPr id="15" name="Diagramme 14"/>
          <p:cNvGraphicFramePr/>
          <p:nvPr>
            <p:extLst>
              <p:ext uri="{D42A27DB-BD31-4B8C-83A1-F6EECF244321}">
                <p14:modId xmlns:p14="http://schemas.microsoft.com/office/powerpoint/2010/main" val="3367456697"/>
              </p:ext>
            </p:extLst>
          </p:nvPr>
        </p:nvGraphicFramePr>
        <p:xfrm>
          <a:off x="-1548680" y="975519"/>
          <a:ext cx="6456040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1" r:lo="rId22" r:qs="rId23" r:cs="rId24"/>
          </a:graphicData>
        </a:graphic>
      </p:graphicFrame>
      <p:sp>
        <p:nvSpPr>
          <p:cNvPr id="16" name="ZoneTexte 18"/>
          <p:cNvSpPr txBox="1">
            <a:spLocks noChangeArrowheads="1"/>
          </p:cNvSpPr>
          <p:nvPr/>
        </p:nvSpPr>
        <p:spPr bwMode="auto">
          <a:xfrm>
            <a:off x="0" y="5864423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600" i="1" dirty="0"/>
              <a:t>The size of the </a:t>
            </a:r>
            <a:r>
              <a:rPr lang="fr-FR" sz="1600" i="1" dirty="0" err="1"/>
              <a:t>circles</a:t>
            </a:r>
            <a:r>
              <a:rPr lang="fr-FR" sz="1600" i="1" dirty="0"/>
              <a:t> </a:t>
            </a:r>
            <a:r>
              <a:rPr lang="fr-FR" sz="1600" i="1" dirty="0" err="1"/>
              <a:t>represents</a:t>
            </a:r>
            <a:r>
              <a:rPr lang="fr-FR" sz="1600" i="1" dirty="0"/>
              <a:t> the relative importance of the turnover of the business model </a:t>
            </a:r>
            <a:r>
              <a:rPr lang="fr-FR" sz="1600" i="1" dirty="0" err="1"/>
              <a:t>involved</a:t>
            </a:r>
            <a:endParaRPr lang="fr-FR" sz="1600" i="1" dirty="0"/>
          </a:p>
        </p:txBody>
      </p:sp>
      <p:sp>
        <p:nvSpPr>
          <p:cNvPr id="17" name="Forme libre 16"/>
          <p:cNvSpPr/>
          <p:nvPr/>
        </p:nvSpPr>
        <p:spPr>
          <a:xfrm>
            <a:off x="586880" y="1208042"/>
            <a:ext cx="8755224" cy="3439885"/>
          </a:xfrm>
          <a:custGeom>
            <a:avLst/>
            <a:gdLst>
              <a:gd name="connsiteX0" fmla="*/ 413657 w 8755224"/>
              <a:gd name="connsiteY0" fmla="*/ 2929812 h 3439885"/>
              <a:gd name="connsiteX1" fmla="*/ 3259494 w 8755224"/>
              <a:gd name="connsiteY1" fmla="*/ 1464906 h 3439885"/>
              <a:gd name="connsiteX2" fmla="*/ 7094375 w 8755224"/>
              <a:gd name="connsiteY2" fmla="*/ 111967 h 3439885"/>
              <a:gd name="connsiteX3" fmla="*/ 8540620 w 8755224"/>
              <a:gd name="connsiteY3" fmla="*/ 793102 h 3439885"/>
              <a:gd name="connsiteX4" fmla="*/ 8382000 w 8755224"/>
              <a:gd name="connsiteY4" fmla="*/ 2024743 h 3439885"/>
              <a:gd name="connsiteX5" fmla="*/ 7113036 w 8755224"/>
              <a:gd name="connsiteY5" fmla="*/ 2360645 h 3439885"/>
              <a:gd name="connsiteX6" fmla="*/ 3651379 w 8755224"/>
              <a:gd name="connsiteY6" fmla="*/ 2444620 h 3439885"/>
              <a:gd name="connsiteX7" fmla="*/ 777551 w 8755224"/>
              <a:gd name="connsiteY7" fmla="*/ 3359020 h 3439885"/>
              <a:gd name="connsiteX8" fmla="*/ 413657 w 8755224"/>
              <a:gd name="connsiteY8" fmla="*/ 2929812 h 3439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55224" h="3439885">
                <a:moveTo>
                  <a:pt x="413657" y="2929812"/>
                </a:moveTo>
                <a:cubicBezTo>
                  <a:pt x="827314" y="2614126"/>
                  <a:pt x="2146041" y="1934547"/>
                  <a:pt x="3259494" y="1464906"/>
                </a:cubicBezTo>
                <a:cubicBezTo>
                  <a:pt x="4372947" y="995265"/>
                  <a:pt x="6214187" y="223934"/>
                  <a:pt x="7094375" y="111967"/>
                </a:cubicBezTo>
                <a:cubicBezTo>
                  <a:pt x="7974563" y="0"/>
                  <a:pt x="8326016" y="474306"/>
                  <a:pt x="8540620" y="793102"/>
                </a:cubicBezTo>
                <a:cubicBezTo>
                  <a:pt x="8755224" y="1111898"/>
                  <a:pt x="8619931" y="1763486"/>
                  <a:pt x="8382000" y="2024743"/>
                </a:cubicBezTo>
                <a:cubicBezTo>
                  <a:pt x="8144069" y="2286000"/>
                  <a:pt x="7901473" y="2290666"/>
                  <a:pt x="7113036" y="2360645"/>
                </a:cubicBezTo>
                <a:cubicBezTo>
                  <a:pt x="6324599" y="2430624"/>
                  <a:pt x="4707293" y="2278224"/>
                  <a:pt x="3651379" y="2444620"/>
                </a:cubicBezTo>
                <a:cubicBezTo>
                  <a:pt x="2595465" y="2611016"/>
                  <a:pt x="1315616" y="3278155"/>
                  <a:pt x="777551" y="3359020"/>
                </a:cubicBezTo>
                <a:cubicBezTo>
                  <a:pt x="239486" y="3439885"/>
                  <a:pt x="0" y="3245498"/>
                  <a:pt x="413657" y="2929812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Forme libre 17"/>
          <p:cNvSpPr/>
          <p:nvPr/>
        </p:nvSpPr>
        <p:spPr>
          <a:xfrm>
            <a:off x="1090936" y="994587"/>
            <a:ext cx="8259146" cy="4301412"/>
          </a:xfrm>
          <a:custGeom>
            <a:avLst/>
            <a:gdLst>
              <a:gd name="connsiteX0" fmla="*/ 209938 w 8259146"/>
              <a:gd name="connsiteY0" fmla="*/ 2970245 h 4301412"/>
              <a:gd name="connsiteX1" fmla="*/ 629816 w 8259146"/>
              <a:gd name="connsiteY1" fmla="*/ 2662335 h 4301412"/>
              <a:gd name="connsiteX2" fmla="*/ 2803848 w 8259146"/>
              <a:gd name="connsiteY2" fmla="*/ 394996 h 4301412"/>
              <a:gd name="connsiteX3" fmla="*/ 4865914 w 8259146"/>
              <a:gd name="connsiteY3" fmla="*/ 292360 h 4301412"/>
              <a:gd name="connsiteX4" fmla="*/ 7693089 w 8259146"/>
              <a:gd name="connsiteY4" fmla="*/ 1943878 h 4301412"/>
              <a:gd name="connsiteX5" fmla="*/ 8075644 w 8259146"/>
              <a:gd name="connsiteY5" fmla="*/ 3716694 h 4301412"/>
              <a:gd name="connsiteX6" fmla="*/ 6592077 w 8259146"/>
              <a:gd name="connsiteY6" fmla="*/ 4127241 h 4301412"/>
              <a:gd name="connsiteX7" fmla="*/ 4315408 w 8259146"/>
              <a:gd name="connsiteY7" fmla="*/ 2671666 h 4301412"/>
              <a:gd name="connsiteX8" fmla="*/ 1133669 w 8259146"/>
              <a:gd name="connsiteY8" fmla="*/ 3968621 h 4301412"/>
              <a:gd name="connsiteX9" fmla="*/ 153955 w 8259146"/>
              <a:gd name="connsiteY9" fmla="*/ 3754017 h 4301412"/>
              <a:gd name="connsiteX10" fmla="*/ 209938 w 8259146"/>
              <a:gd name="connsiteY10" fmla="*/ 2970245 h 4301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259146" h="4301412">
                <a:moveTo>
                  <a:pt x="209938" y="2970245"/>
                </a:moveTo>
                <a:cubicBezTo>
                  <a:pt x="289248" y="2788298"/>
                  <a:pt x="197498" y="3091543"/>
                  <a:pt x="629816" y="2662335"/>
                </a:cubicBezTo>
                <a:cubicBezTo>
                  <a:pt x="1062134" y="2233127"/>
                  <a:pt x="2097832" y="789992"/>
                  <a:pt x="2803848" y="394996"/>
                </a:cubicBezTo>
                <a:cubicBezTo>
                  <a:pt x="3509864" y="0"/>
                  <a:pt x="4051041" y="34213"/>
                  <a:pt x="4865914" y="292360"/>
                </a:cubicBezTo>
                <a:cubicBezTo>
                  <a:pt x="5680787" y="550507"/>
                  <a:pt x="7158134" y="1373156"/>
                  <a:pt x="7693089" y="1943878"/>
                </a:cubicBezTo>
                <a:cubicBezTo>
                  <a:pt x="8228044" y="2514600"/>
                  <a:pt x="8259146" y="3352800"/>
                  <a:pt x="8075644" y="3716694"/>
                </a:cubicBezTo>
                <a:cubicBezTo>
                  <a:pt x="7892142" y="4080588"/>
                  <a:pt x="7218783" y="4301412"/>
                  <a:pt x="6592077" y="4127241"/>
                </a:cubicBezTo>
                <a:cubicBezTo>
                  <a:pt x="5965371" y="3953070"/>
                  <a:pt x="5225143" y="2698103"/>
                  <a:pt x="4315408" y="2671666"/>
                </a:cubicBezTo>
                <a:cubicBezTo>
                  <a:pt x="3405673" y="2645229"/>
                  <a:pt x="1827244" y="3788229"/>
                  <a:pt x="1133669" y="3968621"/>
                </a:cubicBezTo>
                <a:cubicBezTo>
                  <a:pt x="440094" y="4149013"/>
                  <a:pt x="307910" y="3912637"/>
                  <a:pt x="153955" y="3754017"/>
                </a:cubicBezTo>
                <a:cubicBezTo>
                  <a:pt x="0" y="3595397"/>
                  <a:pt x="130628" y="3152192"/>
                  <a:pt x="209938" y="2970245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Forme libre 18"/>
          <p:cNvSpPr/>
          <p:nvPr/>
        </p:nvSpPr>
        <p:spPr>
          <a:xfrm>
            <a:off x="-61192" y="1263551"/>
            <a:ext cx="7875036" cy="4016828"/>
          </a:xfrm>
          <a:custGeom>
            <a:avLst/>
            <a:gdLst>
              <a:gd name="connsiteX0" fmla="*/ 374779 w 7875036"/>
              <a:gd name="connsiteY0" fmla="*/ 678024 h 4016828"/>
              <a:gd name="connsiteX1" fmla="*/ 1093237 w 7875036"/>
              <a:gd name="connsiteY1" fmla="*/ 164841 h 4016828"/>
              <a:gd name="connsiteX2" fmla="*/ 2511490 w 7875036"/>
              <a:gd name="connsiteY2" fmla="*/ 314130 h 4016828"/>
              <a:gd name="connsiteX3" fmla="*/ 5357326 w 7875036"/>
              <a:gd name="connsiteY3" fmla="*/ 2049624 h 4016828"/>
              <a:gd name="connsiteX4" fmla="*/ 6775579 w 7875036"/>
              <a:gd name="connsiteY4" fmla="*/ 1639077 h 4016828"/>
              <a:gd name="connsiteX5" fmla="*/ 7568681 w 7875036"/>
              <a:gd name="connsiteY5" fmla="*/ 1872343 h 4016828"/>
              <a:gd name="connsiteX6" fmla="*/ 7484706 w 7875036"/>
              <a:gd name="connsiteY6" fmla="*/ 2609461 h 4016828"/>
              <a:gd name="connsiteX7" fmla="*/ 5226698 w 7875036"/>
              <a:gd name="connsiteY7" fmla="*/ 3785118 h 4016828"/>
              <a:gd name="connsiteX8" fmla="*/ 4312298 w 7875036"/>
              <a:gd name="connsiteY8" fmla="*/ 3981061 h 4016828"/>
              <a:gd name="connsiteX9" fmla="*/ 2940698 w 7875036"/>
              <a:gd name="connsiteY9" fmla="*/ 3570514 h 4016828"/>
              <a:gd name="connsiteX10" fmla="*/ 785326 w 7875036"/>
              <a:gd name="connsiteY10" fmla="*/ 3085322 h 4016828"/>
              <a:gd name="connsiteX11" fmla="*/ 113522 w 7875036"/>
              <a:gd name="connsiteY11" fmla="*/ 2273559 h 4016828"/>
              <a:gd name="connsiteX12" fmla="*/ 104192 w 7875036"/>
              <a:gd name="connsiteY12" fmla="*/ 1144555 h 4016828"/>
              <a:gd name="connsiteX13" fmla="*/ 374779 w 7875036"/>
              <a:gd name="connsiteY13" fmla="*/ 678024 h 4016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75036" h="4016828">
                <a:moveTo>
                  <a:pt x="374779" y="678024"/>
                </a:moveTo>
                <a:cubicBezTo>
                  <a:pt x="539620" y="514738"/>
                  <a:pt x="737119" y="225490"/>
                  <a:pt x="1093237" y="164841"/>
                </a:cubicBezTo>
                <a:cubicBezTo>
                  <a:pt x="1449355" y="104192"/>
                  <a:pt x="1800809" y="0"/>
                  <a:pt x="2511490" y="314130"/>
                </a:cubicBezTo>
                <a:cubicBezTo>
                  <a:pt x="3222171" y="628260"/>
                  <a:pt x="4646645" y="1828800"/>
                  <a:pt x="5357326" y="2049624"/>
                </a:cubicBezTo>
                <a:cubicBezTo>
                  <a:pt x="6068008" y="2270449"/>
                  <a:pt x="6407020" y="1668624"/>
                  <a:pt x="6775579" y="1639077"/>
                </a:cubicBezTo>
                <a:cubicBezTo>
                  <a:pt x="7144138" y="1609530"/>
                  <a:pt x="7450493" y="1710612"/>
                  <a:pt x="7568681" y="1872343"/>
                </a:cubicBezTo>
                <a:cubicBezTo>
                  <a:pt x="7686869" y="2034074"/>
                  <a:pt x="7875036" y="2290665"/>
                  <a:pt x="7484706" y="2609461"/>
                </a:cubicBezTo>
                <a:cubicBezTo>
                  <a:pt x="7094376" y="2928257"/>
                  <a:pt x="5755433" y="3556518"/>
                  <a:pt x="5226698" y="3785118"/>
                </a:cubicBezTo>
                <a:cubicBezTo>
                  <a:pt x="4697963" y="4013718"/>
                  <a:pt x="4693298" y="4016828"/>
                  <a:pt x="4312298" y="3981061"/>
                </a:cubicBezTo>
                <a:cubicBezTo>
                  <a:pt x="3931298" y="3945294"/>
                  <a:pt x="3528527" y="3719804"/>
                  <a:pt x="2940698" y="3570514"/>
                </a:cubicBezTo>
                <a:cubicBezTo>
                  <a:pt x="2352869" y="3421224"/>
                  <a:pt x="1256522" y="3301481"/>
                  <a:pt x="785326" y="3085322"/>
                </a:cubicBezTo>
                <a:cubicBezTo>
                  <a:pt x="314130" y="2869163"/>
                  <a:pt x="227044" y="2597020"/>
                  <a:pt x="113522" y="2273559"/>
                </a:cubicBezTo>
                <a:cubicBezTo>
                  <a:pt x="0" y="1950098"/>
                  <a:pt x="57539" y="1415143"/>
                  <a:pt x="104192" y="1144555"/>
                </a:cubicBezTo>
                <a:cubicBezTo>
                  <a:pt x="150845" y="873967"/>
                  <a:pt x="209938" y="841310"/>
                  <a:pt x="374779" y="678024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31"/>
          <p:cNvSpPr txBox="1">
            <a:spLocks noChangeArrowheads="1"/>
          </p:cNvSpPr>
          <p:nvPr/>
        </p:nvSpPr>
        <p:spPr bwMode="auto">
          <a:xfrm>
            <a:off x="514872" y="2021721"/>
            <a:ext cx="19431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 dirty="0" err="1" smtClean="0">
                <a:latin typeface="Calibri" pitchFamily="34" charset="0"/>
              </a:rPr>
              <a:t>Material</a:t>
            </a:r>
            <a:r>
              <a:rPr lang="fr-FR" sz="2000" dirty="0" smtClean="0">
                <a:latin typeface="Calibri" pitchFamily="34" charset="0"/>
              </a:rPr>
              <a:t> good </a:t>
            </a:r>
            <a:r>
              <a:rPr lang="fr-FR" sz="2000" dirty="0" err="1" smtClean="0">
                <a:latin typeface="Calibri" pitchFamily="34" charset="0"/>
              </a:rPr>
              <a:t>centred</a:t>
            </a:r>
            <a:r>
              <a:rPr lang="fr-FR" sz="2000" dirty="0" smtClean="0">
                <a:latin typeface="Calibri" pitchFamily="34" charset="0"/>
              </a:rPr>
              <a:t> Business Model</a:t>
            </a:r>
            <a:endParaRPr lang="fr-FR" sz="2000" dirty="0">
              <a:latin typeface="Calibri" pitchFamily="34" charset="0"/>
            </a:endParaRPr>
          </a:p>
        </p:txBody>
      </p:sp>
      <p:sp>
        <p:nvSpPr>
          <p:cNvPr id="21" name="ZoneTexte 32"/>
          <p:cNvSpPr txBox="1">
            <a:spLocks noChangeArrowheads="1"/>
          </p:cNvSpPr>
          <p:nvPr/>
        </p:nvSpPr>
        <p:spPr bwMode="auto">
          <a:xfrm>
            <a:off x="4187280" y="1911623"/>
            <a:ext cx="19446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 dirty="0" err="1">
                <a:latin typeface="Calibri" pitchFamily="34" charset="0"/>
              </a:rPr>
              <a:t>Hybrid</a:t>
            </a:r>
            <a:r>
              <a:rPr lang="fr-FR" sz="2000" dirty="0">
                <a:latin typeface="Calibri" pitchFamily="34" charset="0"/>
              </a:rPr>
              <a:t> Business Model</a:t>
            </a:r>
          </a:p>
        </p:txBody>
      </p:sp>
      <p:sp>
        <p:nvSpPr>
          <p:cNvPr id="22" name="ZoneTexte 33"/>
          <p:cNvSpPr txBox="1">
            <a:spLocks noChangeArrowheads="1"/>
          </p:cNvSpPr>
          <p:nvPr/>
        </p:nvSpPr>
        <p:spPr bwMode="auto">
          <a:xfrm>
            <a:off x="1451596" y="3847951"/>
            <a:ext cx="10795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 dirty="0" err="1">
                <a:latin typeface="Calibri" pitchFamily="34" charset="0"/>
              </a:rPr>
              <a:t>Hybrid</a:t>
            </a:r>
            <a:r>
              <a:rPr lang="fr-FR" sz="2000" dirty="0">
                <a:latin typeface="Calibri" pitchFamily="34" charset="0"/>
              </a:rPr>
              <a:t> Business Model</a:t>
            </a:r>
          </a:p>
        </p:txBody>
      </p:sp>
      <p:sp>
        <p:nvSpPr>
          <p:cNvPr id="23" name="ZoneTexte 34"/>
          <p:cNvSpPr txBox="1">
            <a:spLocks noChangeArrowheads="1"/>
          </p:cNvSpPr>
          <p:nvPr/>
        </p:nvSpPr>
        <p:spPr bwMode="auto">
          <a:xfrm>
            <a:off x="7499648" y="3711823"/>
            <a:ext cx="108108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 dirty="0" err="1">
                <a:latin typeface="Calibri" pitchFamily="34" charset="0"/>
              </a:rPr>
              <a:t>Hybrid</a:t>
            </a:r>
            <a:r>
              <a:rPr lang="fr-FR" sz="2000" dirty="0">
                <a:latin typeface="Calibri" pitchFamily="34" charset="0"/>
              </a:rPr>
              <a:t> Business Model</a:t>
            </a:r>
          </a:p>
        </p:txBody>
      </p:sp>
      <p:sp>
        <p:nvSpPr>
          <p:cNvPr id="24" name="ZoneTexte 35"/>
          <p:cNvSpPr txBox="1">
            <a:spLocks noChangeArrowheads="1"/>
          </p:cNvSpPr>
          <p:nvPr/>
        </p:nvSpPr>
        <p:spPr bwMode="auto">
          <a:xfrm>
            <a:off x="6779568" y="1505396"/>
            <a:ext cx="2376487" cy="163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 dirty="0">
                <a:latin typeface="Calibri" pitchFamily="34" charset="0"/>
              </a:rPr>
              <a:t>Business Model consistent </a:t>
            </a:r>
            <a:r>
              <a:rPr lang="fr-FR" sz="2000" dirty="0" err="1">
                <a:latin typeface="Calibri" pitchFamily="34" charset="0"/>
              </a:rPr>
              <a:t>with</a:t>
            </a:r>
            <a:r>
              <a:rPr lang="fr-FR" sz="2000" dirty="0">
                <a:latin typeface="Calibri" pitchFamily="34" charset="0"/>
              </a:rPr>
              <a:t> </a:t>
            </a:r>
            <a:r>
              <a:rPr lang="fr-FR" sz="2000" dirty="0" err="1">
                <a:latin typeface="Calibri" pitchFamily="34" charset="0"/>
              </a:rPr>
              <a:t>sustainable</a:t>
            </a:r>
            <a:r>
              <a:rPr lang="fr-FR" sz="2000" dirty="0">
                <a:latin typeface="Calibri" pitchFamily="34" charset="0"/>
              </a:rPr>
              <a:t> innovation (uses </a:t>
            </a:r>
            <a:r>
              <a:rPr lang="fr-FR" sz="2000" dirty="0" err="1">
                <a:latin typeface="Calibri" pitchFamily="34" charset="0"/>
              </a:rPr>
              <a:t>centred</a:t>
            </a:r>
            <a:r>
              <a:rPr lang="fr-FR" sz="2000" dirty="0">
                <a:latin typeface="Calibri" pitchFamily="34" charset="0"/>
              </a:rPr>
              <a:t>)</a:t>
            </a:r>
          </a:p>
        </p:txBody>
      </p:sp>
      <p:sp>
        <p:nvSpPr>
          <p:cNvPr id="25" name="ZoneTexte 36"/>
          <p:cNvSpPr txBox="1">
            <a:spLocks noChangeArrowheads="1"/>
          </p:cNvSpPr>
          <p:nvPr/>
        </p:nvSpPr>
        <p:spPr bwMode="auto">
          <a:xfrm>
            <a:off x="3466927" y="2559695"/>
            <a:ext cx="13684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 dirty="0">
                <a:latin typeface="Calibri" pitchFamily="34" charset="0"/>
              </a:rPr>
              <a:t>Uses </a:t>
            </a:r>
            <a:r>
              <a:rPr lang="fr-FR" sz="2000" dirty="0" err="1">
                <a:latin typeface="Calibri" pitchFamily="34" charset="0"/>
              </a:rPr>
              <a:t>centred</a:t>
            </a:r>
            <a:r>
              <a:rPr lang="fr-FR" sz="2000" dirty="0">
                <a:latin typeface="Calibri" pitchFamily="34" charset="0"/>
              </a:rPr>
              <a:t> BM</a:t>
            </a:r>
          </a:p>
        </p:txBody>
      </p:sp>
      <p:sp>
        <p:nvSpPr>
          <p:cNvPr id="26" name="ZoneTexte 37"/>
          <p:cNvSpPr txBox="1">
            <a:spLocks noChangeArrowheads="1"/>
          </p:cNvSpPr>
          <p:nvPr/>
        </p:nvSpPr>
        <p:spPr bwMode="auto">
          <a:xfrm>
            <a:off x="329105" y="3869575"/>
            <a:ext cx="1368425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 dirty="0">
                <a:latin typeface="Calibri" pitchFamily="34" charset="0"/>
              </a:rPr>
              <a:t>Uses </a:t>
            </a:r>
            <a:r>
              <a:rPr lang="fr-FR" sz="2000" dirty="0" err="1">
                <a:latin typeface="Calibri" pitchFamily="34" charset="0"/>
              </a:rPr>
              <a:t>centred</a:t>
            </a:r>
            <a:r>
              <a:rPr lang="fr-FR" sz="2000" dirty="0">
                <a:latin typeface="Calibri" pitchFamily="34" charset="0"/>
              </a:rPr>
              <a:t> BM</a:t>
            </a:r>
          </a:p>
        </p:txBody>
      </p:sp>
      <p:sp>
        <p:nvSpPr>
          <p:cNvPr id="27" name="ZoneTexte 38"/>
          <p:cNvSpPr txBox="1">
            <a:spLocks noChangeArrowheads="1"/>
          </p:cNvSpPr>
          <p:nvPr/>
        </p:nvSpPr>
        <p:spPr bwMode="auto">
          <a:xfrm>
            <a:off x="3539208" y="3711823"/>
            <a:ext cx="19431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 dirty="0" err="1">
                <a:latin typeface="Calibri" pitchFamily="34" charset="0"/>
              </a:rPr>
              <a:t>material</a:t>
            </a:r>
            <a:r>
              <a:rPr lang="fr-FR" sz="2000" dirty="0">
                <a:latin typeface="Calibri" pitchFamily="34" charset="0"/>
              </a:rPr>
              <a:t> good </a:t>
            </a:r>
            <a:r>
              <a:rPr lang="fr-FR" sz="2000" dirty="0" err="1">
                <a:latin typeface="Calibri" pitchFamily="34" charset="0"/>
              </a:rPr>
              <a:t>centred</a:t>
            </a:r>
            <a:r>
              <a:rPr lang="fr-FR" sz="2000" dirty="0">
                <a:latin typeface="Calibri" pitchFamily="34" charset="0"/>
              </a:rPr>
              <a:t> Business Model</a:t>
            </a:r>
          </a:p>
        </p:txBody>
      </p:sp>
      <p:sp>
        <p:nvSpPr>
          <p:cNvPr id="28" name="ZoneTexte 39"/>
          <p:cNvSpPr txBox="1">
            <a:spLocks noChangeArrowheads="1"/>
          </p:cNvSpPr>
          <p:nvPr/>
        </p:nvSpPr>
        <p:spPr bwMode="auto">
          <a:xfrm>
            <a:off x="6347520" y="2847727"/>
            <a:ext cx="125888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 dirty="0" err="1">
                <a:latin typeface="Calibri" pitchFamily="34" charset="0"/>
              </a:rPr>
              <a:t>material</a:t>
            </a:r>
            <a:r>
              <a:rPr lang="fr-FR" sz="2000" dirty="0">
                <a:latin typeface="Calibri" pitchFamily="34" charset="0"/>
              </a:rPr>
              <a:t> good </a:t>
            </a:r>
            <a:r>
              <a:rPr lang="fr-FR" sz="2000" dirty="0" err="1">
                <a:latin typeface="Calibri" pitchFamily="34" charset="0"/>
              </a:rPr>
              <a:t>centred</a:t>
            </a:r>
            <a:r>
              <a:rPr lang="fr-FR" sz="2000" dirty="0">
                <a:latin typeface="Calibri" pitchFamily="34" charset="0"/>
              </a:rPr>
              <a:t> BM</a:t>
            </a:r>
          </a:p>
        </p:txBody>
      </p:sp>
      <p:sp>
        <p:nvSpPr>
          <p:cNvPr id="29" name="Virage 28"/>
          <p:cNvSpPr/>
          <p:nvPr/>
        </p:nvSpPr>
        <p:spPr>
          <a:xfrm rot="5400000">
            <a:off x="2498576" y="1134343"/>
            <a:ext cx="1050503" cy="504056"/>
          </a:xfrm>
          <a:prstGeom prst="ben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0" name="Virage 29"/>
          <p:cNvSpPr/>
          <p:nvPr/>
        </p:nvSpPr>
        <p:spPr>
          <a:xfrm rot="5400000">
            <a:off x="6134980" y="954323"/>
            <a:ext cx="690464" cy="504056"/>
          </a:xfrm>
          <a:prstGeom prst="ben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1331640" y="681335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 smtClean="0"/>
              <a:t>Upgrades</a:t>
            </a:r>
            <a:endParaRPr lang="fr-FR" sz="2400" b="1" i="1" dirty="0"/>
          </a:p>
        </p:txBody>
      </p:sp>
      <p:sp>
        <p:nvSpPr>
          <p:cNvPr id="32" name="ZoneTexte 31"/>
          <p:cNvSpPr txBox="1"/>
          <p:nvPr/>
        </p:nvSpPr>
        <p:spPr>
          <a:xfrm>
            <a:off x="4788024" y="681335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 smtClean="0"/>
              <a:t>Upgrades</a:t>
            </a:r>
            <a:endParaRPr lang="fr-FR" sz="2400" b="1" i="1" dirty="0"/>
          </a:p>
        </p:txBody>
      </p:sp>
      <p:sp>
        <p:nvSpPr>
          <p:cNvPr id="34" name="Rectangle 33"/>
          <p:cNvSpPr/>
          <p:nvPr/>
        </p:nvSpPr>
        <p:spPr>
          <a:xfrm>
            <a:off x="1267260" y="0"/>
            <a:ext cx="35333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804863" algn="l"/>
              </a:tabLst>
            </a:pPr>
            <a:r>
              <a:rPr lang="fr-FR" sz="3200" b="1" u="sng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Business model  </a:t>
            </a:r>
          </a:p>
        </p:txBody>
      </p:sp>
      <p:sp>
        <p:nvSpPr>
          <p:cNvPr id="35" name="Titre 1"/>
          <p:cNvSpPr txBox="1">
            <a:spLocks/>
          </p:cNvSpPr>
          <p:nvPr/>
        </p:nvSpPr>
        <p:spPr>
          <a:xfrm>
            <a:off x="5020936" y="79135"/>
            <a:ext cx="3995589" cy="4265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Rounded MT Bold"/>
                <a:ea typeface="+mj-ea"/>
                <a:cs typeface="+mj-cs"/>
              </a:rPr>
              <a:t>A </a:t>
            </a:r>
            <a:r>
              <a:rPr kumimoji="0" lang="fr-FR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Rounded MT Bold"/>
                <a:ea typeface="+mj-ea"/>
                <a:cs typeface="+mj-cs"/>
              </a:rPr>
              <a:t>trajectory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Rounded MT Bold"/>
                <a:ea typeface="+mj-ea"/>
                <a:cs typeface="+mj-cs"/>
              </a:rPr>
              <a:t> to </a:t>
            </a:r>
            <a:r>
              <a:rPr kumimoji="0" lang="fr-FR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Rounded MT Bold"/>
                <a:ea typeface="+mj-ea"/>
                <a:cs typeface="+mj-cs"/>
              </a:rPr>
              <a:t>reach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Rounded MT Bold"/>
                <a:ea typeface="+mj-ea"/>
                <a:cs typeface="+mj-cs"/>
              </a:rPr>
              <a:t> </a:t>
            </a:r>
            <a:r>
              <a:rPr kumimoji="0" lang="fr-FR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Rounded MT Bold"/>
                <a:ea typeface="+mj-ea"/>
                <a:cs typeface="+mj-cs"/>
              </a:rPr>
              <a:t>sustainable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Rounded MT Bold"/>
                <a:ea typeface="+mj-ea"/>
                <a:cs typeface="+mj-cs"/>
              </a:rPr>
              <a:t> business </a:t>
            </a:r>
            <a:r>
              <a:rPr kumimoji="0" lang="fr-FR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Rounded MT Bold"/>
                <a:ea typeface="+mj-ea"/>
                <a:cs typeface="+mj-cs"/>
              </a:rPr>
              <a:t>models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Rounded MT Bold"/>
                <a:ea typeface="+mj-ea"/>
                <a:cs typeface="+mj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7649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9" grpId="0" animBg="1"/>
      <p:bldP spid="30" grpId="0" animBg="1"/>
      <p:bldP spid="31" grpId="0"/>
      <p:bldP spid="3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305800" y="6356350"/>
            <a:ext cx="381000" cy="365125"/>
          </a:xfrm>
        </p:spPr>
        <p:txBody>
          <a:bodyPr/>
          <a:lstStyle/>
          <a:p>
            <a:pPr algn="r"/>
            <a:fld id="{B6F15528-21DE-4FAA-801E-634DDDAF4B2B}" type="slidenum">
              <a:rPr lang="en-US" smtClean="0"/>
              <a:pPr algn="r"/>
              <a:t>16</a:t>
            </a:fld>
            <a:endParaRPr lang="en-US" dirty="0"/>
          </a:p>
        </p:txBody>
      </p:sp>
      <p:pic>
        <p:nvPicPr>
          <p:cNvPr id="7" name="Picture 4" descr="http://lismma.supmeca.fr/sites/default/files/pageaccueil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9" r="18286"/>
          <a:stretch/>
        </p:blipFill>
        <p:spPr bwMode="auto">
          <a:xfrm>
            <a:off x="152400" y="6346347"/>
            <a:ext cx="633872" cy="446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512" y="6407905"/>
            <a:ext cx="723519" cy="342465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94" b="11746"/>
          <a:stretch/>
        </p:blipFill>
        <p:spPr bwMode="auto">
          <a:xfrm>
            <a:off x="1838450" y="6384067"/>
            <a:ext cx="980950" cy="37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786272" y="2013174"/>
            <a:ext cx="83577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 smtClean="0"/>
              <a:t>Founding </a:t>
            </a:r>
            <a:r>
              <a:rPr lang="en-US" sz="2800" b="1" u="sng" dirty="0"/>
              <a:t>principles: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A </a:t>
            </a:r>
            <a:r>
              <a:rPr lang="en-US" sz="2800" dirty="0"/>
              <a:t>workable guide helping the </a:t>
            </a:r>
            <a:r>
              <a:rPr lang="en-US" sz="2800" dirty="0" smtClean="0"/>
              <a:t>designers</a:t>
            </a:r>
          </a:p>
          <a:p>
            <a:pPr marL="514350" indent="-514350">
              <a:buAutoNum type="arabicPeriod"/>
            </a:pPr>
            <a:r>
              <a:rPr lang="en-US" sz="2800" dirty="0"/>
              <a:t>I</a:t>
            </a:r>
            <a:r>
              <a:rPr lang="en-US" sz="2800" dirty="0" smtClean="0"/>
              <a:t>n </a:t>
            </a:r>
            <a:r>
              <a:rPr lang="en-US" sz="2800" dirty="0"/>
              <a:t>the early design phases, </a:t>
            </a:r>
            <a:r>
              <a:rPr lang="en-US" sz="2800" dirty="0" smtClean="0"/>
              <a:t>before </a:t>
            </a:r>
            <a:r>
              <a:rPr lang="en-US" sz="2800" dirty="0"/>
              <a:t>the product specification </a:t>
            </a:r>
            <a:r>
              <a:rPr lang="en-US" sz="2800" dirty="0" smtClean="0"/>
              <a:t>phase</a:t>
            </a:r>
          </a:p>
          <a:p>
            <a:pPr marL="514350" indent="-514350">
              <a:buFontTx/>
              <a:buAutoNum type="arabicPeriod"/>
            </a:pPr>
            <a:r>
              <a:rPr lang="en-US" sz="2800" dirty="0" smtClean="0"/>
              <a:t>The necessity </a:t>
            </a:r>
            <a:r>
              <a:rPr lang="en-US" sz="2800" dirty="0"/>
              <a:t>of a multidisciplinary </a:t>
            </a:r>
            <a:r>
              <a:rPr lang="en-US" sz="2800" dirty="0" smtClean="0"/>
              <a:t>team</a:t>
            </a:r>
          </a:p>
          <a:p>
            <a:pPr marL="514350" indent="-514350">
              <a:buFontTx/>
              <a:buAutoNum type="arabicPeriod"/>
            </a:pPr>
            <a:r>
              <a:rPr lang="en-US" sz="2800" dirty="0" smtClean="0"/>
              <a:t>A </a:t>
            </a:r>
            <a:r>
              <a:rPr lang="en-US" sz="2800" dirty="0" err="1"/>
              <a:t>multicriteria</a:t>
            </a:r>
            <a:r>
              <a:rPr lang="en-US" sz="2800" dirty="0"/>
              <a:t> assessment of an upgradable system </a:t>
            </a:r>
            <a:r>
              <a:rPr lang="en-US" sz="2800" dirty="0" smtClean="0"/>
              <a:t>(</a:t>
            </a:r>
            <a:r>
              <a:rPr lang="en-US" sz="2800" dirty="0"/>
              <a:t>economic, environmental and </a:t>
            </a:r>
            <a:r>
              <a:rPr lang="en-US" sz="2800" dirty="0" smtClean="0"/>
              <a:t>attractiveness)</a:t>
            </a:r>
          </a:p>
          <a:p>
            <a:pPr marL="514350" indent="-514350">
              <a:buFontTx/>
              <a:buAutoNum type="arabicPeriod"/>
            </a:pPr>
            <a:r>
              <a:rPr lang="en-US" sz="2800" dirty="0" smtClean="0"/>
              <a:t>A design </a:t>
            </a:r>
            <a:r>
              <a:rPr lang="en-US" sz="2800" dirty="0"/>
              <a:t>method without a priori knowledge </a:t>
            </a:r>
            <a:r>
              <a:rPr lang="en-US" sz="2800" dirty="0" smtClean="0"/>
              <a:t>in 2 Rounds</a:t>
            </a:r>
            <a:endParaRPr lang="en-US" sz="2800" dirty="0"/>
          </a:p>
        </p:txBody>
      </p:sp>
      <p:sp>
        <p:nvSpPr>
          <p:cNvPr id="14" name="Rectangle 13"/>
          <p:cNvSpPr/>
          <p:nvPr/>
        </p:nvSpPr>
        <p:spPr>
          <a:xfrm>
            <a:off x="611560" y="1013347"/>
            <a:ext cx="82006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 smtClean="0"/>
              <a:t>goal of method: </a:t>
            </a:r>
          </a:p>
          <a:p>
            <a:r>
              <a:rPr lang="en-US" sz="2800" dirty="0" smtClean="0"/>
              <a:t>define </a:t>
            </a:r>
            <a:r>
              <a:rPr lang="en-US" sz="2800" dirty="0"/>
              <a:t>an upgradable system and its Business model.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83897" y="-76200"/>
            <a:ext cx="76765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b="1" u="sng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Design for </a:t>
            </a:r>
            <a:r>
              <a:rPr lang="fr-FR" sz="3200" b="1" u="sng" dirty="0" err="1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Upgradecycling</a:t>
            </a:r>
            <a:r>
              <a:rPr lang="fr-FR" sz="3200" b="1" u="sng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fr-FR" sz="3200" b="1" u="sng" dirty="0" err="1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method</a:t>
            </a:r>
            <a:endParaRPr lang="fr-FR" sz="3200" b="1" dirty="0">
              <a:solidFill>
                <a:srgbClr val="00CC0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64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305800" y="6356350"/>
            <a:ext cx="381000" cy="365125"/>
          </a:xfrm>
        </p:spPr>
        <p:txBody>
          <a:bodyPr/>
          <a:lstStyle/>
          <a:p>
            <a:pPr algn="r"/>
            <a:fld id="{B6F15528-21DE-4FAA-801E-634DDDAF4B2B}" type="slidenum">
              <a:rPr lang="en-US" smtClean="0"/>
              <a:pPr algn="r"/>
              <a:t>17</a:t>
            </a:fld>
            <a:endParaRPr lang="en-US" dirty="0"/>
          </a:p>
        </p:txBody>
      </p:sp>
      <p:pic>
        <p:nvPicPr>
          <p:cNvPr id="7" name="Picture 4" descr="http://lismma.supmeca.fr/sites/default/files/pageaccueil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9" r="18286"/>
          <a:stretch/>
        </p:blipFill>
        <p:spPr bwMode="auto">
          <a:xfrm>
            <a:off x="152400" y="6346347"/>
            <a:ext cx="633872" cy="446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512" y="6407905"/>
            <a:ext cx="723519" cy="342465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94" b="11746"/>
          <a:stretch/>
        </p:blipFill>
        <p:spPr bwMode="auto">
          <a:xfrm>
            <a:off x="1838450" y="6384067"/>
            <a:ext cx="980950" cy="37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677259" y="858333"/>
            <a:ext cx="837442" cy="2540043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00" dirty="0" smtClean="0">
                <a:solidFill>
                  <a:schemeClr val="tx1"/>
                </a:solidFill>
              </a:rPr>
              <a:t>Analyse from a multidisciplinary point of view the current system (market, customer segments, stakeholders, development process, LCA …)</a:t>
            </a:r>
            <a:endParaRPr lang="en-GB" sz="900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21053" y="1485063"/>
            <a:ext cx="551602" cy="62175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600" dirty="0" err="1" smtClean="0">
                <a:solidFill>
                  <a:schemeClr val="tx1"/>
                </a:solidFill>
              </a:rPr>
              <a:t>Knowledges</a:t>
            </a:r>
            <a:r>
              <a:rPr lang="en-GB" sz="600" dirty="0" smtClean="0">
                <a:solidFill>
                  <a:schemeClr val="tx1"/>
                </a:solidFill>
              </a:rPr>
              <a:t> related to the current product, Business model, supply chain …</a:t>
            </a:r>
            <a:endParaRPr lang="en-GB" sz="600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039809" y="1507149"/>
            <a:ext cx="1287811" cy="892696"/>
          </a:xfrm>
          <a:prstGeom prst="rect">
            <a:avLst/>
          </a:prstGeom>
          <a:solidFill>
            <a:srgbClr val="FFFA4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00" dirty="0" smtClean="0">
                <a:solidFill>
                  <a:schemeClr val="tx1"/>
                </a:solidFill>
              </a:rPr>
              <a:t>Explore potential Value Network Structures (</a:t>
            </a:r>
            <a:r>
              <a:rPr lang="en-GB" sz="900" dirty="0" err="1" smtClean="0">
                <a:solidFill>
                  <a:schemeClr val="tx1"/>
                </a:solidFill>
              </a:rPr>
              <a:t>VaNS</a:t>
            </a:r>
            <a:r>
              <a:rPr lang="en-GB" sz="900" dirty="0" smtClean="0">
                <a:solidFill>
                  <a:schemeClr val="tx1"/>
                </a:solidFill>
              </a:rPr>
              <a:t>) and their transitions</a:t>
            </a:r>
            <a:endParaRPr lang="en-GB" sz="900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498895" y="2915216"/>
            <a:ext cx="1109407" cy="832876"/>
          </a:xfrm>
          <a:prstGeom prst="rect">
            <a:avLst/>
          </a:prstGeom>
          <a:solidFill>
            <a:schemeClr val="accent5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00" dirty="0" smtClean="0">
                <a:solidFill>
                  <a:schemeClr val="tx1"/>
                </a:solidFill>
              </a:rPr>
              <a:t>Explore potential Product Modules Lines (</a:t>
            </a:r>
            <a:r>
              <a:rPr lang="en-GB" sz="900" dirty="0" err="1" smtClean="0">
                <a:solidFill>
                  <a:schemeClr val="tx1"/>
                </a:solidFill>
              </a:rPr>
              <a:t>PMoL</a:t>
            </a:r>
            <a:r>
              <a:rPr lang="en-GB" sz="900" dirty="0" smtClean="0">
                <a:solidFill>
                  <a:schemeClr val="tx1"/>
                </a:solidFill>
              </a:rPr>
              <a:t>) for upgradable system</a:t>
            </a:r>
            <a:endParaRPr lang="en-GB" sz="900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726520" y="4112162"/>
            <a:ext cx="1259092" cy="956567"/>
          </a:xfrm>
          <a:prstGeom prst="rect">
            <a:avLst/>
          </a:prstGeom>
          <a:solidFill>
            <a:srgbClr val="FFBDD3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00" dirty="0" smtClean="0">
                <a:solidFill>
                  <a:schemeClr val="tx1"/>
                </a:solidFill>
              </a:rPr>
              <a:t>Explore potential Service Modules Lines (</a:t>
            </a:r>
            <a:r>
              <a:rPr lang="en-GB" sz="900" dirty="0" err="1" smtClean="0">
                <a:solidFill>
                  <a:schemeClr val="tx1"/>
                </a:solidFill>
              </a:rPr>
              <a:t>SMoL</a:t>
            </a:r>
            <a:r>
              <a:rPr lang="en-GB" sz="900" dirty="0" smtClean="0">
                <a:solidFill>
                  <a:schemeClr val="tx1"/>
                </a:solidFill>
              </a:rPr>
              <a:t>) for upgradable system, including eco-learning service</a:t>
            </a:r>
            <a:endParaRPr lang="en-GB" sz="900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77259" y="3706687"/>
            <a:ext cx="326412" cy="47450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600" dirty="0" smtClean="0">
                <a:solidFill>
                  <a:schemeClr val="tx1"/>
                </a:solidFill>
              </a:rPr>
              <a:t>Analysis Results</a:t>
            </a:r>
            <a:endParaRPr lang="en-GB" sz="600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134193" y="3640512"/>
            <a:ext cx="647115" cy="104168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00" dirty="0">
                <a:solidFill>
                  <a:schemeClr val="tx1"/>
                </a:solidFill>
              </a:rPr>
              <a:t>Define </a:t>
            </a:r>
            <a:r>
              <a:rPr lang="en-GB" sz="900" dirty="0" err="1">
                <a:solidFill>
                  <a:schemeClr val="tx1"/>
                </a:solidFill>
              </a:rPr>
              <a:t>Acceptablity</a:t>
            </a:r>
            <a:r>
              <a:rPr lang="en-GB" sz="900" dirty="0">
                <a:solidFill>
                  <a:schemeClr val="tx1"/>
                </a:solidFill>
              </a:rPr>
              <a:t> domains of upgradability</a:t>
            </a:r>
          </a:p>
        </p:txBody>
      </p:sp>
      <p:cxnSp>
        <p:nvCxnSpPr>
          <p:cNvPr id="37" name="Connecteur en angle 36"/>
          <p:cNvCxnSpPr/>
          <p:nvPr/>
        </p:nvCxnSpPr>
        <p:spPr>
          <a:xfrm flipH="1">
            <a:off x="1003671" y="3252142"/>
            <a:ext cx="504008" cy="929051"/>
          </a:xfrm>
          <a:prstGeom prst="bentConnector4">
            <a:avLst>
              <a:gd name="adj1" fmla="val -28407"/>
              <a:gd name="adj2" fmla="val 29060"/>
            </a:avLst>
          </a:prstGeom>
          <a:ln w="12700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1559106" y="2941331"/>
            <a:ext cx="736208" cy="19842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600" dirty="0" smtClean="0">
                <a:solidFill>
                  <a:schemeClr val="tx1"/>
                </a:solidFill>
              </a:rPr>
              <a:t>List of current modules</a:t>
            </a:r>
            <a:endParaRPr lang="en-GB" sz="600" dirty="0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756262" y="4071288"/>
            <a:ext cx="587502" cy="21981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600" dirty="0" smtClean="0">
                <a:solidFill>
                  <a:schemeClr val="tx1"/>
                </a:solidFill>
              </a:rPr>
              <a:t>Product Value creation Themes</a:t>
            </a:r>
            <a:endParaRPr lang="en-GB" sz="600" dirty="0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799556" y="4364500"/>
            <a:ext cx="587502" cy="21981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600" dirty="0" smtClean="0">
                <a:solidFill>
                  <a:schemeClr val="tx1"/>
                </a:solidFill>
              </a:rPr>
              <a:t>Service Value creation Themes</a:t>
            </a:r>
            <a:endParaRPr lang="en-GB" sz="600" dirty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904023" y="2674441"/>
            <a:ext cx="1377564" cy="21981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600" dirty="0" smtClean="0">
                <a:solidFill>
                  <a:schemeClr val="tx1"/>
                </a:solidFill>
              </a:rPr>
              <a:t>2 possibilities (Number of cycles; Duration</a:t>
            </a:r>
          </a:p>
          <a:p>
            <a:pPr algn="ctr"/>
            <a:r>
              <a:rPr lang="en-GB" sz="600" dirty="0">
                <a:solidFill>
                  <a:schemeClr val="tx1"/>
                </a:solidFill>
              </a:rPr>
              <a:t>	</a:t>
            </a:r>
            <a:r>
              <a:rPr lang="en-GB" sz="600" dirty="0" smtClean="0">
                <a:solidFill>
                  <a:schemeClr val="tx1"/>
                </a:solidFill>
              </a:rPr>
              <a:t>   of cycle)</a:t>
            </a:r>
            <a:endParaRPr lang="en-GB" sz="600" dirty="0">
              <a:solidFill>
                <a:schemeClr val="tx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471525" y="2425019"/>
            <a:ext cx="933205" cy="20386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600" dirty="0" smtClean="0">
                <a:solidFill>
                  <a:schemeClr val="tx1"/>
                </a:solidFill>
              </a:rPr>
              <a:t>Acceptability domains of upgradability/consumer</a:t>
            </a:r>
            <a:endParaRPr lang="en-GB" sz="600" dirty="0">
              <a:solidFill>
                <a:schemeClr val="tx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413209" y="2177288"/>
            <a:ext cx="933205" cy="14163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600" dirty="0" smtClean="0">
                <a:solidFill>
                  <a:schemeClr val="tx1"/>
                </a:solidFill>
              </a:rPr>
              <a:t>Transitional Modules</a:t>
            </a:r>
            <a:endParaRPr lang="en-GB" sz="600" dirty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685681" y="2819873"/>
            <a:ext cx="589023" cy="18488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600" dirty="0" smtClean="0">
                <a:solidFill>
                  <a:schemeClr val="tx1"/>
                </a:solidFill>
              </a:rPr>
              <a:t>List 1 of Product Modules Lines + unit upgrades</a:t>
            </a:r>
            <a:endParaRPr lang="en-GB" sz="600" dirty="0">
              <a:solidFill>
                <a:schemeClr val="tx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676800" y="3339487"/>
            <a:ext cx="589023" cy="18488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600" dirty="0" smtClean="0">
                <a:solidFill>
                  <a:schemeClr val="tx1"/>
                </a:solidFill>
              </a:rPr>
              <a:t>List 2 of Product Modules Lines + unit upgrades</a:t>
            </a:r>
            <a:endParaRPr lang="en-GB" sz="600" dirty="0">
              <a:solidFill>
                <a:schemeClr val="tx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961245" y="3892073"/>
            <a:ext cx="436348" cy="18488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600" dirty="0" smtClean="0">
                <a:solidFill>
                  <a:schemeClr val="tx1"/>
                </a:solidFill>
              </a:rPr>
              <a:t>List of Eco-learning Modules Lines</a:t>
            </a:r>
            <a:endParaRPr lang="en-GB" sz="600" dirty="0">
              <a:solidFill>
                <a:schemeClr val="tx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3985612" y="4328377"/>
            <a:ext cx="411981" cy="30229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600" dirty="0" smtClean="0">
                <a:solidFill>
                  <a:schemeClr val="tx1"/>
                </a:solidFill>
              </a:rPr>
              <a:t>List of  Services Modules Lines</a:t>
            </a:r>
            <a:endParaRPr lang="en-GB" sz="600" dirty="0">
              <a:solidFill>
                <a:schemeClr val="tx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013584" y="4774944"/>
            <a:ext cx="1165972" cy="18488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600" dirty="0" smtClean="0">
                <a:solidFill>
                  <a:schemeClr val="tx1"/>
                </a:solidFill>
              </a:rPr>
              <a:t>Definition of Eco-learning Service</a:t>
            </a:r>
            <a:endParaRPr lang="en-GB" sz="600" dirty="0">
              <a:solidFill>
                <a:schemeClr val="tx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4006802" y="4967405"/>
            <a:ext cx="1165972" cy="18488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600" dirty="0" smtClean="0">
                <a:solidFill>
                  <a:schemeClr val="tx1"/>
                </a:solidFill>
              </a:rPr>
              <a:t>Definition of other added Service</a:t>
            </a:r>
            <a:endParaRPr lang="en-GB" sz="600" dirty="0">
              <a:solidFill>
                <a:schemeClr val="tx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444146" y="1543715"/>
            <a:ext cx="500419" cy="25220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600" dirty="0" smtClean="0">
                <a:solidFill>
                  <a:schemeClr val="tx1"/>
                </a:solidFill>
              </a:rPr>
              <a:t>Current distribution Network</a:t>
            </a:r>
            <a:endParaRPr lang="en-GB" sz="600" dirty="0">
              <a:solidFill>
                <a:schemeClr val="tx1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2394415" y="1186609"/>
            <a:ext cx="933205" cy="14163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600" dirty="0" smtClean="0">
                <a:solidFill>
                  <a:schemeClr val="tx1"/>
                </a:solidFill>
              </a:rPr>
              <a:t>Targeted Customer segments</a:t>
            </a:r>
            <a:endParaRPr lang="en-GB" sz="600" dirty="0">
              <a:solidFill>
                <a:schemeClr val="tx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3705476" y="1462174"/>
            <a:ext cx="589023" cy="40293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600" dirty="0" smtClean="0">
                <a:solidFill>
                  <a:schemeClr val="tx1"/>
                </a:solidFill>
              </a:rPr>
              <a:t>List of retained </a:t>
            </a:r>
            <a:r>
              <a:rPr lang="en-GB" sz="600" dirty="0" err="1" smtClean="0">
                <a:solidFill>
                  <a:schemeClr val="tx1"/>
                </a:solidFill>
              </a:rPr>
              <a:t>VaNS</a:t>
            </a:r>
            <a:r>
              <a:rPr lang="en-GB" sz="600" dirty="0" smtClean="0">
                <a:solidFill>
                  <a:schemeClr val="tx1"/>
                </a:solidFill>
              </a:rPr>
              <a:t> (type of offer, contract, partners, network)</a:t>
            </a:r>
            <a:endParaRPr lang="en-GB" sz="600" dirty="0">
              <a:solidFill>
                <a:schemeClr val="tx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710597" y="707410"/>
            <a:ext cx="1754459" cy="26151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600" dirty="0" smtClean="0">
                <a:solidFill>
                  <a:srgbClr val="FF0000"/>
                </a:solidFill>
              </a:rPr>
              <a:t>Service Team (Service engineering, customer service, environment expert, Marketing, Innovation …) </a:t>
            </a:r>
            <a:endParaRPr lang="en-GB" sz="600" dirty="0">
              <a:solidFill>
                <a:srgbClr val="FF0000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2717321" y="685800"/>
            <a:ext cx="823912" cy="57377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600" dirty="0" smtClean="0">
                <a:solidFill>
                  <a:srgbClr val="FF0000"/>
                </a:solidFill>
              </a:rPr>
              <a:t>Product Team (R&amp;D, design, Eco design, Marketing, Innovation,  purchasing department, manufacturing …) </a:t>
            </a:r>
            <a:endParaRPr lang="en-GB" sz="600" dirty="0">
              <a:solidFill>
                <a:srgbClr val="FF0000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764279" y="735462"/>
            <a:ext cx="520430" cy="30966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600" dirty="0" smtClean="0">
                <a:solidFill>
                  <a:srgbClr val="FF0000"/>
                </a:solidFill>
              </a:rPr>
              <a:t>Business &amp; Product strategies</a:t>
            </a:r>
            <a:endParaRPr lang="en-GB" sz="600" dirty="0">
              <a:solidFill>
                <a:srgbClr val="FF0000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5829486" y="720476"/>
            <a:ext cx="1754459" cy="26151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600" dirty="0" smtClean="0">
                <a:solidFill>
                  <a:srgbClr val="FF0000"/>
                </a:solidFill>
              </a:rPr>
              <a:t>Team “Supply Chain” &amp; “Reverse supply chain”</a:t>
            </a:r>
          </a:p>
          <a:p>
            <a:pPr algn="ctr"/>
            <a:r>
              <a:rPr lang="en-GB" sz="600" dirty="0" smtClean="0">
                <a:solidFill>
                  <a:srgbClr val="FF0000"/>
                </a:solidFill>
              </a:rPr>
              <a:t>+ Team “Sales, Marketing, Legal department”</a:t>
            </a:r>
            <a:endParaRPr lang="en-GB" sz="600" dirty="0">
              <a:solidFill>
                <a:srgbClr val="FF0000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7874045" y="718351"/>
            <a:ext cx="856500" cy="43206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600" dirty="0" smtClean="0">
                <a:solidFill>
                  <a:srgbClr val="FF0000"/>
                </a:solidFill>
              </a:rPr>
              <a:t>Business model Team (product chief, Innovation, Finance, Marketing, Diversification, Logistics)</a:t>
            </a:r>
            <a:endParaRPr lang="en-GB" sz="600" dirty="0">
              <a:solidFill>
                <a:srgbClr val="FF0000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4417748" y="1570359"/>
            <a:ext cx="986279" cy="3195704"/>
          </a:xfrm>
          <a:prstGeom prst="rect">
            <a:avLst/>
          </a:prstGeom>
          <a:solidFill>
            <a:srgbClr val="B1E8FF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en-GB" sz="900" dirty="0" smtClean="0">
                <a:solidFill>
                  <a:schemeClr val="tx1"/>
                </a:solidFill>
              </a:rPr>
              <a:t>For each </a:t>
            </a:r>
            <a:r>
              <a:rPr lang="en-GB" sz="900" dirty="0" err="1" smtClean="0">
                <a:solidFill>
                  <a:schemeClr val="tx1"/>
                </a:solidFill>
              </a:rPr>
              <a:t>VaNS</a:t>
            </a:r>
            <a:r>
              <a:rPr lang="en-GB" sz="900" dirty="0" smtClean="0">
                <a:solidFill>
                  <a:schemeClr val="tx1"/>
                </a:solidFill>
              </a:rPr>
              <a:t> retained, </a:t>
            </a:r>
          </a:p>
          <a:p>
            <a:pPr algn="ctr"/>
            <a:r>
              <a:rPr lang="en-GB" sz="900" dirty="0" smtClean="0">
                <a:solidFill>
                  <a:schemeClr val="tx1"/>
                </a:solidFill>
              </a:rPr>
              <a:t>build Upgrades Modules Scenario – </a:t>
            </a:r>
            <a:r>
              <a:rPr lang="en-GB" sz="900" dirty="0" err="1" smtClean="0">
                <a:solidFill>
                  <a:schemeClr val="tx1"/>
                </a:solidFill>
              </a:rPr>
              <a:t>UpMoS</a:t>
            </a:r>
            <a:r>
              <a:rPr lang="en-GB" sz="9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GB" sz="900" dirty="0" smtClean="0">
                <a:solidFill>
                  <a:schemeClr val="tx1"/>
                </a:solidFill>
              </a:rPr>
              <a:t>(including transitional modules, </a:t>
            </a:r>
            <a:r>
              <a:rPr lang="en-GB" sz="900" dirty="0" err="1" smtClean="0">
                <a:solidFill>
                  <a:schemeClr val="tx1"/>
                </a:solidFill>
              </a:rPr>
              <a:t>PMoL</a:t>
            </a:r>
            <a:r>
              <a:rPr lang="en-GB" sz="900" dirty="0" smtClean="0">
                <a:solidFill>
                  <a:schemeClr val="tx1"/>
                </a:solidFill>
              </a:rPr>
              <a:t>, </a:t>
            </a:r>
            <a:r>
              <a:rPr lang="en-GB" sz="900" dirty="0" err="1" smtClean="0">
                <a:solidFill>
                  <a:schemeClr val="tx1"/>
                </a:solidFill>
              </a:rPr>
              <a:t>SMoL</a:t>
            </a:r>
            <a:r>
              <a:rPr lang="en-GB" sz="900" dirty="0" smtClean="0">
                <a:solidFill>
                  <a:schemeClr val="tx1"/>
                </a:solidFill>
              </a:rPr>
              <a:t> &amp; unit upgrades) </a:t>
            </a:r>
          </a:p>
          <a:p>
            <a:pPr algn="ctr"/>
            <a:endParaRPr lang="en-GB" sz="900" dirty="0">
              <a:solidFill>
                <a:schemeClr val="tx1"/>
              </a:solidFill>
            </a:endParaRPr>
          </a:p>
          <a:p>
            <a:pPr algn="ctr"/>
            <a:endParaRPr lang="en-GB" sz="900" dirty="0" smtClean="0">
              <a:solidFill>
                <a:schemeClr val="tx1"/>
              </a:solidFill>
            </a:endParaRPr>
          </a:p>
          <a:p>
            <a:pPr algn="ctr"/>
            <a:r>
              <a:rPr lang="en-GB" sz="900" dirty="0" smtClean="0">
                <a:solidFill>
                  <a:schemeClr val="tx1"/>
                </a:solidFill>
              </a:rPr>
              <a:t>&amp; select the most promising </a:t>
            </a:r>
            <a:r>
              <a:rPr lang="en-GB" sz="900" dirty="0" err="1" smtClean="0">
                <a:solidFill>
                  <a:schemeClr val="tx1"/>
                </a:solidFill>
              </a:rPr>
              <a:t>UpMoS</a:t>
            </a:r>
            <a:endParaRPr lang="en-GB" sz="900" dirty="0">
              <a:solidFill>
                <a:schemeClr val="tx1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5870794" y="1421578"/>
            <a:ext cx="967616" cy="832876"/>
          </a:xfrm>
          <a:prstGeom prst="rect">
            <a:avLst/>
          </a:prstGeom>
          <a:solidFill>
            <a:srgbClr val="FFF8A1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00" dirty="0" smtClean="0">
                <a:solidFill>
                  <a:schemeClr val="tx1"/>
                </a:solidFill>
              </a:rPr>
              <a:t>Specify Value Network for each promising </a:t>
            </a:r>
            <a:r>
              <a:rPr lang="en-GB" sz="900" dirty="0" err="1" smtClean="0">
                <a:solidFill>
                  <a:schemeClr val="tx1"/>
                </a:solidFill>
              </a:rPr>
              <a:t>UpMoS</a:t>
            </a:r>
            <a:endParaRPr lang="en-GB" sz="900" dirty="0">
              <a:solidFill>
                <a:schemeClr val="tx1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5762500" y="4393228"/>
            <a:ext cx="888857" cy="832876"/>
          </a:xfrm>
          <a:prstGeom prst="rect">
            <a:avLst/>
          </a:prstGeom>
          <a:solidFill>
            <a:srgbClr val="D7FF8F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00" dirty="0" smtClean="0">
                <a:solidFill>
                  <a:schemeClr val="tx1"/>
                </a:solidFill>
              </a:rPr>
              <a:t>Consolidate Eco-use Service &amp; others added Services</a:t>
            </a:r>
            <a:endParaRPr lang="en-GB" sz="900" dirty="0">
              <a:solidFill>
                <a:schemeClr val="tx1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5801031" y="3119341"/>
            <a:ext cx="589023" cy="14850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600" dirty="0" smtClean="0">
                <a:solidFill>
                  <a:schemeClr val="tx1"/>
                </a:solidFill>
              </a:rPr>
              <a:t>Promising </a:t>
            </a:r>
            <a:r>
              <a:rPr lang="en-GB" sz="600" dirty="0" err="1" smtClean="0">
                <a:solidFill>
                  <a:schemeClr val="tx1"/>
                </a:solidFill>
              </a:rPr>
              <a:t>UpMoS</a:t>
            </a:r>
            <a:endParaRPr lang="en-GB" sz="600" dirty="0">
              <a:solidFill>
                <a:schemeClr val="tx1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6855106" y="1720874"/>
            <a:ext cx="462706" cy="26102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600" dirty="0" smtClean="0">
                <a:solidFill>
                  <a:schemeClr val="tx1"/>
                </a:solidFill>
              </a:rPr>
              <a:t>Detailed Value Network for each promising </a:t>
            </a:r>
            <a:r>
              <a:rPr lang="en-GB" sz="600" dirty="0" err="1" smtClean="0">
                <a:solidFill>
                  <a:schemeClr val="tx1"/>
                </a:solidFill>
              </a:rPr>
              <a:t>UpMoS</a:t>
            </a:r>
            <a:endParaRPr lang="en-GB" sz="600" dirty="0">
              <a:solidFill>
                <a:schemeClr val="tx1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5807043" y="2840964"/>
            <a:ext cx="1004171" cy="14850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600" dirty="0" smtClean="0">
                <a:solidFill>
                  <a:schemeClr val="tx1"/>
                </a:solidFill>
              </a:rPr>
              <a:t>Retained customer segments </a:t>
            </a:r>
            <a:endParaRPr lang="en-GB" sz="600" dirty="0">
              <a:solidFill>
                <a:schemeClr val="tx1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5792695" y="1159830"/>
            <a:ext cx="1618731" cy="20884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600" dirty="0" smtClean="0">
                <a:solidFill>
                  <a:schemeClr val="tx1"/>
                </a:solidFill>
              </a:rPr>
              <a:t>Trajectories from current value network towards Value Network for Upgradable system </a:t>
            </a:r>
            <a:endParaRPr lang="en-GB" sz="600" dirty="0">
              <a:solidFill>
                <a:schemeClr val="tx1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6687757" y="3884479"/>
            <a:ext cx="589023" cy="14850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600" dirty="0" smtClean="0">
                <a:solidFill>
                  <a:schemeClr val="tx1"/>
                </a:solidFill>
              </a:rPr>
              <a:t>Definition of consolidated added Services</a:t>
            </a:r>
            <a:endParaRPr lang="en-GB" sz="600" dirty="0">
              <a:solidFill>
                <a:schemeClr val="tx1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6693494" y="4720695"/>
            <a:ext cx="511931" cy="30587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600" dirty="0" smtClean="0">
                <a:solidFill>
                  <a:schemeClr val="tx1"/>
                </a:solidFill>
              </a:rPr>
              <a:t>Definition of consolidated Eco-learning service</a:t>
            </a:r>
            <a:endParaRPr lang="en-GB" sz="600" dirty="0">
              <a:solidFill>
                <a:schemeClr val="tx1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7370617" y="1291030"/>
            <a:ext cx="983316" cy="32755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00" dirty="0" smtClean="0">
                <a:solidFill>
                  <a:schemeClr val="tx1"/>
                </a:solidFill>
              </a:rPr>
              <a:t>Assess Upgradable System concepts – </a:t>
            </a:r>
            <a:r>
              <a:rPr lang="en-GB" sz="900" dirty="0" err="1" smtClean="0">
                <a:solidFill>
                  <a:schemeClr val="tx1"/>
                </a:solidFill>
              </a:rPr>
              <a:t>UpSys</a:t>
            </a:r>
            <a:r>
              <a:rPr lang="en-GB" sz="9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GB" sz="900" dirty="0" smtClean="0">
                <a:solidFill>
                  <a:schemeClr val="tx1"/>
                </a:solidFill>
              </a:rPr>
              <a:t>(detailed Value Network + </a:t>
            </a:r>
            <a:r>
              <a:rPr lang="en-GB" sz="900" dirty="0" err="1" smtClean="0">
                <a:solidFill>
                  <a:schemeClr val="tx1"/>
                </a:solidFill>
              </a:rPr>
              <a:t>UpMoS</a:t>
            </a:r>
            <a:r>
              <a:rPr lang="en-GB" sz="900" dirty="0" smtClean="0">
                <a:solidFill>
                  <a:schemeClr val="tx1"/>
                </a:solidFill>
              </a:rPr>
              <a:t> + Added Services + Eco-learning service):</a:t>
            </a:r>
          </a:p>
          <a:p>
            <a:pPr algn="ctr"/>
            <a:endParaRPr lang="en-GB" sz="900" dirty="0" smtClean="0">
              <a:solidFill>
                <a:schemeClr val="tx1"/>
              </a:solidFill>
            </a:endParaRPr>
          </a:p>
          <a:p>
            <a:pPr algn="ctr"/>
            <a:r>
              <a:rPr lang="en-GB" sz="900" dirty="0" smtClean="0">
                <a:solidFill>
                  <a:schemeClr val="tx1"/>
                </a:solidFill>
              </a:rPr>
              <a:t>. Environmental</a:t>
            </a:r>
          </a:p>
          <a:p>
            <a:pPr algn="ctr"/>
            <a:r>
              <a:rPr lang="en-GB" sz="900" dirty="0" smtClean="0">
                <a:solidFill>
                  <a:schemeClr val="tx1"/>
                </a:solidFill>
              </a:rPr>
              <a:t>. Economic.</a:t>
            </a:r>
          </a:p>
          <a:p>
            <a:pPr algn="ctr"/>
            <a:r>
              <a:rPr lang="en-GB" sz="900" dirty="0" smtClean="0">
                <a:solidFill>
                  <a:schemeClr val="tx1"/>
                </a:solidFill>
              </a:rPr>
              <a:t>. Attractiveness</a:t>
            </a:r>
          </a:p>
          <a:p>
            <a:pPr algn="ctr"/>
            <a:endParaRPr lang="en-GB" sz="900" dirty="0">
              <a:solidFill>
                <a:schemeClr val="tx1"/>
              </a:solidFill>
            </a:endParaRPr>
          </a:p>
          <a:p>
            <a:pPr algn="ctr"/>
            <a:r>
              <a:rPr lang="en-GB" sz="900" dirty="0" smtClean="0">
                <a:solidFill>
                  <a:schemeClr val="tx1"/>
                </a:solidFill>
              </a:rPr>
              <a:t>&amp; Choose the most relevant </a:t>
            </a:r>
            <a:endParaRPr lang="en-GB" sz="900" dirty="0">
              <a:solidFill>
                <a:schemeClr val="tx1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8358856" y="2254454"/>
            <a:ext cx="462706" cy="39161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600" dirty="0" smtClean="0">
                <a:solidFill>
                  <a:schemeClr val="tx1"/>
                </a:solidFill>
              </a:rPr>
              <a:t>Assessed &amp; prioritised </a:t>
            </a:r>
            <a:r>
              <a:rPr lang="en-GB" sz="600" dirty="0" err="1" smtClean="0">
                <a:solidFill>
                  <a:schemeClr val="tx1"/>
                </a:solidFill>
              </a:rPr>
              <a:t>UpSys</a:t>
            </a:r>
            <a:r>
              <a:rPr lang="en-GB" sz="600" dirty="0" smtClean="0">
                <a:solidFill>
                  <a:schemeClr val="tx1"/>
                </a:solidFill>
              </a:rPr>
              <a:t> Concepts</a:t>
            </a:r>
            <a:endParaRPr lang="en-GB" sz="600" dirty="0">
              <a:solidFill>
                <a:schemeClr val="tx1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8320052" y="3026675"/>
            <a:ext cx="573388" cy="22224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600" dirty="0" smtClean="0">
                <a:solidFill>
                  <a:schemeClr val="tx1"/>
                </a:solidFill>
              </a:rPr>
              <a:t>Retained customer segments </a:t>
            </a:r>
            <a:endParaRPr lang="en-GB" sz="600" dirty="0">
              <a:solidFill>
                <a:schemeClr val="tx1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8371532" y="3539364"/>
            <a:ext cx="592956" cy="28233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600" dirty="0" smtClean="0">
                <a:solidFill>
                  <a:schemeClr val="tx1"/>
                </a:solidFill>
              </a:rPr>
              <a:t>Trajectories of value network associated to Upgradable system </a:t>
            </a:r>
            <a:endParaRPr lang="en-GB" sz="600" dirty="0">
              <a:solidFill>
                <a:schemeClr val="tx1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3728640" y="5643360"/>
            <a:ext cx="589023" cy="18488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600" dirty="0" err="1" smtClean="0">
                <a:solidFill>
                  <a:srgbClr val="0000FF"/>
                </a:solidFill>
              </a:rPr>
              <a:t>UpELS</a:t>
            </a:r>
            <a:r>
              <a:rPr lang="en-GB" sz="600" dirty="0" smtClean="0">
                <a:solidFill>
                  <a:srgbClr val="0000FF"/>
                </a:solidFill>
              </a:rPr>
              <a:t> explorer Tool (Upgradability Eco-learning Strategy Explorer)</a:t>
            </a:r>
            <a:endParaRPr lang="en-GB" sz="600" dirty="0">
              <a:solidFill>
                <a:srgbClr val="0000FF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6081256" y="5670971"/>
            <a:ext cx="589023" cy="18488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600" dirty="0" err="1" smtClean="0">
                <a:solidFill>
                  <a:srgbClr val="0000FF"/>
                </a:solidFill>
              </a:rPr>
              <a:t>UpVaN</a:t>
            </a:r>
            <a:r>
              <a:rPr lang="en-GB" sz="600" dirty="0" smtClean="0">
                <a:solidFill>
                  <a:srgbClr val="0000FF"/>
                </a:solidFill>
              </a:rPr>
              <a:t> explorer Tool (Upgradability Value Network Explorer)</a:t>
            </a:r>
            <a:endParaRPr lang="en-GB" sz="600" dirty="0">
              <a:solidFill>
                <a:srgbClr val="0000FF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7194249" y="5691123"/>
            <a:ext cx="358047" cy="18488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600" dirty="0" smtClean="0">
                <a:solidFill>
                  <a:srgbClr val="0000FF"/>
                </a:solidFill>
              </a:rPr>
              <a:t>LCA Tool</a:t>
            </a:r>
            <a:endParaRPr lang="en-GB" sz="600" dirty="0">
              <a:solidFill>
                <a:srgbClr val="0000FF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7575064" y="5692666"/>
            <a:ext cx="358047" cy="18488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600" dirty="0" smtClean="0">
                <a:solidFill>
                  <a:srgbClr val="0000FF"/>
                </a:solidFill>
              </a:rPr>
              <a:t>LCC Tool</a:t>
            </a:r>
            <a:endParaRPr lang="en-GB" sz="600" dirty="0">
              <a:solidFill>
                <a:srgbClr val="0000FF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8261540" y="5664436"/>
            <a:ext cx="412830" cy="18488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600" dirty="0" smtClean="0">
                <a:solidFill>
                  <a:srgbClr val="0000FF"/>
                </a:solidFill>
              </a:rPr>
              <a:t>WTP Tool (Willingness to pay)</a:t>
            </a:r>
            <a:endParaRPr lang="en-GB" sz="600" dirty="0">
              <a:solidFill>
                <a:srgbClr val="0000FF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2715592" y="5628158"/>
            <a:ext cx="589023" cy="18488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600" dirty="0" err="1" smtClean="0">
                <a:solidFill>
                  <a:srgbClr val="0000FF"/>
                </a:solidFill>
              </a:rPr>
              <a:t>UpMoL</a:t>
            </a:r>
            <a:r>
              <a:rPr lang="en-GB" sz="600" dirty="0" smtClean="0">
                <a:solidFill>
                  <a:srgbClr val="0000FF"/>
                </a:solidFill>
              </a:rPr>
              <a:t> explorer Tool (Upgradability Modules Lines Explorer)</a:t>
            </a:r>
            <a:endParaRPr lang="en-GB" sz="600" dirty="0">
              <a:solidFill>
                <a:srgbClr val="0000FF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1803712" y="5664436"/>
            <a:ext cx="589023" cy="18488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600" dirty="0" smtClean="0">
                <a:solidFill>
                  <a:srgbClr val="0000FF"/>
                </a:solidFill>
              </a:rPr>
              <a:t>27 generic structures of Value Network</a:t>
            </a:r>
            <a:endParaRPr lang="en-GB" sz="600" dirty="0">
              <a:solidFill>
                <a:srgbClr val="0000FF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827495" y="5636205"/>
            <a:ext cx="589023" cy="18488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600" dirty="0" err="1" smtClean="0">
                <a:solidFill>
                  <a:srgbClr val="0000FF"/>
                </a:solidFill>
              </a:rPr>
              <a:t>UpPA</a:t>
            </a:r>
            <a:r>
              <a:rPr lang="en-GB" sz="600" dirty="0" smtClean="0">
                <a:solidFill>
                  <a:srgbClr val="0000FF"/>
                </a:solidFill>
              </a:rPr>
              <a:t> Pre selector Tool (Upgradability Parameters Pre selector)</a:t>
            </a:r>
            <a:endParaRPr lang="en-GB" sz="600" dirty="0">
              <a:solidFill>
                <a:srgbClr val="0000FF"/>
              </a:solidFill>
            </a:endParaRPr>
          </a:p>
        </p:txBody>
      </p:sp>
      <p:cxnSp>
        <p:nvCxnSpPr>
          <p:cNvPr id="79" name="Connecteur droit avec flèche 78"/>
          <p:cNvCxnSpPr/>
          <p:nvPr/>
        </p:nvCxnSpPr>
        <p:spPr>
          <a:xfrm>
            <a:off x="5947452" y="778339"/>
            <a:ext cx="0" cy="643239"/>
          </a:xfrm>
          <a:prstGeom prst="straightConnector1">
            <a:avLst/>
          </a:prstGeom>
          <a:ln w="12700" cmpd="sng">
            <a:solidFill>
              <a:srgbClr val="FF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avec flèche 79"/>
          <p:cNvCxnSpPr/>
          <p:nvPr/>
        </p:nvCxnSpPr>
        <p:spPr>
          <a:xfrm>
            <a:off x="7852960" y="778339"/>
            <a:ext cx="0" cy="545093"/>
          </a:xfrm>
          <a:prstGeom prst="straightConnector1">
            <a:avLst/>
          </a:prstGeom>
          <a:ln w="12700" cmpd="sng">
            <a:solidFill>
              <a:srgbClr val="FF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droit avec flèche 80"/>
          <p:cNvCxnSpPr/>
          <p:nvPr/>
        </p:nvCxnSpPr>
        <p:spPr>
          <a:xfrm flipH="1">
            <a:off x="3691100" y="793912"/>
            <a:ext cx="7922" cy="3318250"/>
          </a:xfrm>
          <a:prstGeom prst="straightConnector1">
            <a:avLst/>
          </a:prstGeom>
          <a:ln w="12700" cmpd="sng">
            <a:solidFill>
              <a:srgbClr val="FF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Connecteur en angle 81"/>
          <p:cNvCxnSpPr>
            <a:stCxn id="53" idx="1"/>
          </p:cNvCxnSpPr>
          <p:nvPr/>
        </p:nvCxnSpPr>
        <p:spPr>
          <a:xfrm rot="10800000" flipH="1" flipV="1">
            <a:off x="3710596" y="838168"/>
            <a:ext cx="2101127" cy="3584211"/>
          </a:xfrm>
          <a:prstGeom prst="bentConnector4">
            <a:avLst>
              <a:gd name="adj1" fmla="val -458"/>
              <a:gd name="adj2" fmla="val 5803"/>
            </a:avLst>
          </a:prstGeom>
          <a:ln w="12700" cmpd="sng">
            <a:solidFill>
              <a:srgbClr val="FF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droit avec flèche 82"/>
          <p:cNvCxnSpPr/>
          <p:nvPr/>
        </p:nvCxnSpPr>
        <p:spPr>
          <a:xfrm flipH="1">
            <a:off x="3515549" y="778339"/>
            <a:ext cx="7922" cy="2211128"/>
          </a:xfrm>
          <a:prstGeom prst="straightConnector1">
            <a:avLst/>
          </a:prstGeom>
          <a:ln w="12700" cmpd="sng">
            <a:solidFill>
              <a:srgbClr val="FF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Connecteur en angle 83"/>
          <p:cNvCxnSpPr/>
          <p:nvPr/>
        </p:nvCxnSpPr>
        <p:spPr>
          <a:xfrm>
            <a:off x="3544745" y="1186609"/>
            <a:ext cx="1508500" cy="383750"/>
          </a:xfrm>
          <a:prstGeom prst="bentConnector2">
            <a:avLst/>
          </a:prstGeom>
          <a:ln w="12700" cmpd="sng">
            <a:solidFill>
              <a:srgbClr val="FF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Connecteur droit avec flèche 84"/>
          <p:cNvCxnSpPr/>
          <p:nvPr/>
        </p:nvCxnSpPr>
        <p:spPr>
          <a:xfrm>
            <a:off x="2250909" y="778339"/>
            <a:ext cx="0" cy="736109"/>
          </a:xfrm>
          <a:prstGeom prst="straightConnector1">
            <a:avLst/>
          </a:prstGeom>
          <a:ln w="12700" cmpd="sng">
            <a:solidFill>
              <a:srgbClr val="FF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 en angle 85"/>
          <p:cNvCxnSpPr/>
          <p:nvPr/>
        </p:nvCxnSpPr>
        <p:spPr>
          <a:xfrm rot="5400000">
            <a:off x="666495" y="2086749"/>
            <a:ext cx="2609856" cy="558972"/>
          </a:xfrm>
          <a:prstGeom prst="bentConnector3">
            <a:avLst>
              <a:gd name="adj1" fmla="val -20"/>
            </a:avLst>
          </a:prstGeom>
          <a:ln w="12700" cmpd="sng">
            <a:solidFill>
              <a:srgbClr val="FF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Connecteur droit avec flèche 86"/>
          <p:cNvCxnSpPr/>
          <p:nvPr/>
        </p:nvCxnSpPr>
        <p:spPr>
          <a:xfrm>
            <a:off x="5397607" y="2989467"/>
            <a:ext cx="2003658" cy="0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Connecteur droit avec flèche 87"/>
          <p:cNvCxnSpPr/>
          <p:nvPr/>
        </p:nvCxnSpPr>
        <p:spPr>
          <a:xfrm>
            <a:off x="5404027" y="3251352"/>
            <a:ext cx="2003658" cy="0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Connecteur en angle 88"/>
          <p:cNvCxnSpPr/>
          <p:nvPr/>
        </p:nvCxnSpPr>
        <p:spPr>
          <a:xfrm flipV="1">
            <a:off x="5465056" y="1655541"/>
            <a:ext cx="405738" cy="1330195"/>
          </a:xfrm>
          <a:prstGeom prst="bentConnector3">
            <a:avLst>
              <a:gd name="adj1" fmla="val 15819"/>
            </a:avLst>
          </a:prstGeom>
          <a:ln w="127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Connecteur en angle 89"/>
          <p:cNvCxnSpPr/>
          <p:nvPr/>
        </p:nvCxnSpPr>
        <p:spPr>
          <a:xfrm flipV="1">
            <a:off x="5471476" y="1917426"/>
            <a:ext cx="405738" cy="1330195"/>
          </a:xfrm>
          <a:prstGeom prst="bentConnector3">
            <a:avLst>
              <a:gd name="adj1" fmla="val 50000"/>
            </a:avLst>
          </a:prstGeom>
          <a:ln w="127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Connecteur en angle 90"/>
          <p:cNvCxnSpPr/>
          <p:nvPr/>
        </p:nvCxnSpPr>
        <p:spPr>
          <a:xfrm rot="16200000" flipH="1">
            <a:off x="4753020" y="3733994"/>
            <a:ext cx="1754528" cy="264432"/>
          </a:xfrm>
          <a:prstGeom prst="bentConnector2">
            <a:avLst/>
          </a:prstGeom>
          <a:ln w="127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Connecteur en angle 91"/>
          <p:cNvCxnSpPr/>
          <p:nvPr/>
        </p:nvCxnSpPr>
        <p:spPr>
          <a:xfrm rot="16200000" flipH="1">
            <a:off x="5037441" y="3816942"/>
            <a:ext cx="1294378" cy="155740"/>
          </a:xfrm>
          <a:prstGeom prst="bentConnector2">
            <a:avLst/>
          </a:prstGeom>
          <a:ln w="127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Connecteur droit avec flèche 92"/>
          <p:cNvCxnSpPr/>
          <p:nvPr/>
        </p:nvCxnSpPr>
        <p:spPr>
          <a:xfrm>
            <a:off x="3986941" y="4928168"/>
            <a:ext cx="1798139" cy="0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Connecteur droit avec flèche 93"/>
          <p:cNvCxnSpPr/>
          <p:nvPr/>
        </p:nvCxnSpPr>
        <p:spPr>
          <a:xfrm>
            <a:off x="3986941" y="5010456"/>
            <a:ext cx="1798139" cy="0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Connecteur droit avec flèche 94"/>
          <p:cNvCxnSpPr/>
          <p:nvPr/>
        </p:nvCxnSpPr>
        <p:spPr>
          <a:xfrm>
            <a:off x="3985612" y="4683955"/>
            <a:ext cx="436928" cy="0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Connecteur droit avec flèche 95"/>
          <p:cNvCxnSpPr/>
          <p:nvPr/>
        </p:nvCxnSpPr>
        <p:spPr>
          <a:xfrm>
            <a:off x="3995637" y="4170040"/>
            <a:ext cx="436928" cy="0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Connecteur droit avec flèche 96"/>
          <p:cNvCxnSpPr/>
          <p:nvPr/>
        </p:nvCxnSpPr>
        <p:spPr>
          <a:xfrm>
            <a:off x="3608302" y="3589323"/>
            <a:ext cx="809446" cy="0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Connecteur droit avec flèche 97"/>
          <p:cNvCxnSpPr/>
          <p:nvPr/>
        </p:nvCxnSpPr>
        <p:spPr>
          <a:xfrm>
            <a:off x="3608302" y="3055138"/>
            <a:ext cx="809446" cy="0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Connecteur droit avec flèche 98"/>
          <p:cNvCxnSpPr/>
          <p:nvPr/>
        </p:nvCxnSpPr>
        <p:spPr>
          <a:xfrm>
            <a:off x="3323917" y="2312304"/>
            <a:ext cx="1098623" cy="0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Connecteur en angle 99"/>
          <p:cNvCxnSpPr/>
          <p:nvPr/>
        </p:nvCxnSpPr>
        <p:spPr>
          <a:xfrm flipV="1">
            <a:off x="6651357" y="4112162"/>
            <a:ext cx="719260" cy="454386"/>
          </a:xfrm>
          <a:prstGeom prst="bentConnector3">
            <a:avLst>
              <a:gd name="adj1" fmla="val 18329"/>
            </a:avLst>
          </a:prstGeom>
          <a:ln w="127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Connecteur en angle 100"/>
          <p:cNvCxnSpPr/>
          <p:nvPr/>
        </p:nvCxnSpPr>
        <p:spPr>
          <a:xfrm flipV="1">
            <a:off x="6643636" y="4404618"/>
            <a:ext cx="757629" cy="664111"/>
          </a:xfrm>
          <a:prstGeom prst="bentConnector3">
            <a:avLst>
              <a:gd name="adj1" fmla="val 73302"/>
            </a:avLst>
          </a:prstGeom>
          <a:ln w="127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Connecteur droit avec flèche 101"/>
          <p:cNvCxnSpPr/>
          <p:nvPr/>
        </p:nvCxnSpPr>
        <p:spPr>
          <a:xfrm>
            <a:off x="6838410" y="2084371"/>
            <a:ext cx="532207" cy="0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Connecteur en angle 102"/>
          <p:cNvCxnSpPr/>
          <p:nvPr/>
        </p:nvCxnSpPr>
        <p:spPr>
          <a:xfrm flipV="1">
            <a:off x="3327620" y="1451389"/>
            <a:ext cx="2549594" cy="446348"/>
          </a:xfrm>
          <a:prstGeom prst="bentConnector3">
            <a:avLst>
              <a:gd name="adj1" fmla="val 12474"/>
            </a:avLst>
          </a:prstGeom>
          <a:ln w="127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Connecteur en angle 103"/>
          <p:cNvCxnSpPr/>
          <p:nvPr/>
        </p:nvCxnSpPr>
        <p:spPr>
          <a:xfrm flipV="1">
            <a:off x="3323917" y="1374144"/>
            <a:ext cx="4046700" cy="383749"/>
          </a:xfrm>
          <a:prstGeom prst="bentConnector3">
            <a:avLst>
              <a:gd name="adj1" fmla="val 3699"/>
            </a:avLst>
          </a:prstGeom>
          <a:ln w="127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Connecteur droit avec flèche 104"/>
          <p:cNvCxnSpPr/>
          <p:nvPr/>
        </p:nvCxnSpPr>
        <p:spPr>
          <a:xfrm>
            <a:off x="8343584" y="2685152"/>
            <a:ext cx="620904" cy="237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Connecteur droit avec flèche 105"/>
          <p:cNvCxnSpPr/>
          <p:nvPr/>
        </p:nvCxnSpPr>
        <p:spPr>
          <a:xfrm>
            <a:off x="8343584" y="3303963"/>
            <a:ext cx="620904" cy="0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Connecteur droit avec flèche 106"/>
          <p:cNvCxnSpPr/>
          <p:nvPr/>
        </p:nvCxnSpPr>
        <p:spPr>
          <a:xfrm>
            <a:off x="8353933" y="3919570"/>
            <a:ext cx="610555" cy="0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Connecteur droit avec flèche 107"/>
          <p:cNvCxnSpPr/>
          <p:nvPr/>
        </p:nvCxnSpPr>
        <p:spPr>
          <a:xfrm>
            <a:off x="1507679" y="3105908"/>
            <a:ext cx="991216" cy="0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Connecteur droit avec flèche 108"/>
          <p:cNvCxnSpPr/>
          <p:nvPr/>
        </p:nvCxnSpPr>
        <p:spPr>
          <a:xfrm>
            <a:off x="1507679" y="1822565"/>
            <a:ext cx="532130" cy="0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Connecteur droit avec flèche 109"/>
          <p:cNvCxnSpPr/>
          <p:nvPr/>
        </p:nvCxnSpPr>
        <p:spPr>
          <a:xfrm>
            <a:off x="1003671" y="4170238"/>
            <a:ext cx="130522" cy="0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Connecteur en angle 110"/>
          <p:cNvCxnSpPr/>
          <p:nvPr/>
        </p:nvCxnSpPr>
        <p:spPr>
          <a:xfrm flipV="1">
            <a:off x="1781308" y="3706688"/>
            <a:ext cx="717587" cy="584410"/>
          </a:xfrm>
          <a:prstGeom prst="bentConnector3">
            <a:avLst>
              <a:gd name="adj1" fmla="val 75990"/>
            </a:avLst>
          </a:prstGeom>
          <a:ln w="127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Connecteur en angle 111"/>
          <p:cNvCxnSpPr/>
          <p:nvPr/>
        </p:nvCxnSpPr>
        <p:spPr>
          <a:xfrm flipV="1">
            <a:off x="1792698" y="2799539"/>
            <a:ext cx="810046" cy="1236528"/>
          </a:xfrm>
          <a:prstGeom prst="bentConnector3">
            <a:avLst>
              <a:gd name="adj1" fmla="val 28909"/>
            </a:avLst>
          </a:prstGeom>
          <a:ln w="12700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Connecteur en angle 112"/>
          <p:cNvCxnSpPr/>
          <p:nvPr/>
        </p:nvCxnSpPr>
        <p:spPr>
          <a:xfrm flipV="1">
            <a:off x="1792698" y="2633444"/>
            <a:ext cx="1504404" cy="1250602"/>
          </a:xfrm>
          <a:prstGeom prst="bentConnector3">
            <a:avLst>
              <a:gd name="adj1" fmla="val 7602"/>
            </a:avLst>
          </a:prstGeom>
          <a:ln w="12700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Connecteur droit avec flèche 113"/>
          <p:cNvCxnSpPr>
            <a:endCxn id="34" idx="1"/>
          </p:cNvCxnSpPr>
          <p:nvPr/>
        </p:nvCxnSpPr>
        <p:spPr>
          <a:xfrm flipV="1">
            <a:off x="1793365" y="4590446"/>
            <a:ext cx="933155" cy="519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Connecteur en angle 114"/>
          <p:cNvCxnSpPr/>
          <p:nvPr/>
        </p:nvCxnSpPr>
        <p:spPr>
          <a:xfrm rot="5400000" flipH="1" flipV="1">
            <a:off x="1419528" y="2014279"/>
            <a:ext cx="1229205" cy="260215"/>
          </a:xfrm>
          <a:prstGeom prst="bentConnector3">
            <a:avLst>
              <a:gd name="adj1" fmla="val 111154"/>
            </a:avLst>
          </a:prstGeom>
          <a:ln w="127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Connecteur en angle 115"/>
          <p:cNvCxnSpPr/>
          <p:nvPr/>
        </p:nvCxnSpPr>
        <p:spPr>
          <a:xfrm rot="5400000" flipH="1" flipV="1">
            <a:off x="575760" y="2515030"/>
            <a:ext cx="2482633" cy="71534"/>
          </a:xfrm>
          <a:prstGeom prst="bentConnector3">
            <a:avLst>
              <a:gd name="adj1" fmla="val -236"/>
            </a:avLst>
          </a:prstGeom>
          <a:ln w="12700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Connecteur en angle 116"/>
          <p:cNvCxnSpPr/>
          <p:nvPr/>
        </p:nvCxnSpPr>
        <p:spPr>
          <a:xfrm>
            <a:off x="1852844" y="1309480"/>
            <a:ext cx="2700116" cy="290393"/>
          </a:xfrm>
          <a:prstGeom prst="bentConnector2">
            <a:avLst/>
          </a:prstGeom>
          <a:ln w="127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Connecteur droit avec flèche 117"/>
          <p:cNvCxnSpPr/>
          <p:nvPr/>
        </p:nvCxnSpPr>
        <p:spPr>
          <a:xfrm>
            <a:off x="172630" y="2084371"/>
            <a:ext cx="532130" cy="0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Connecteur en angle 118"/>
          <p:cNvCxnSpPr/>
          <p:nvPr/>
        </p:nvCxnSpPr>
        <p:spPr>
          <a:xfrm rot="16200000" flipH="1">
            <a:off x="3183084" y="2742904"/>
            <a:ext cx="305825" cy="77789"/>
          </a:xfrm>
          <a:prstGeom prst="bentConnector3">
            <a:avLst>
              <a:gd name="adj1" fmla="val 1670"/>
            </a:avLst>
          </a:prstGeom>
          <a:ln w="127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Connecteur droit avec flèche 119"/>
          <p:cNvCxnSpPr/>
          <p:nvPr/>
        </p:nvCxnSpPr>
        <p:spPr>
          <a:xfrm>
            <a:off x="2602744" y="2799539"/>
            <a:ext cx="0" cy="135174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Connecteur droit avec flèche 120"/>
          <p:cNvCxnSpPr>
            <a:endCxn id="36" idx="2"/>
          </p:cNvCxnSpPr>
          <p:nvPr/>
        </p:nvCxnSpPr>
        <p:spPr>
          <a:xfrm flipV="1">
            <a:off x="1457751" y="4682201"/>
            <a:ext cx="0" cy="1418548"/>
          </a:xfrm>
          <a:prstGeom prst="straightConnector1">
            <a:avLst/>
          </a:prstGeom>
          <a:ln w="12700" cmpd="sng">
            <a:solidFill>
              <a:srgbClr val="0000FF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Connecteur droit avec flèche 121"/>
          <p:cNvCxnSpPr/>
          <p:nvPr/>
        </p:nvCxnSpPr>
        <p:spPr>
          <a:xfrm flipV="1">
            <a:off x="2602744" y="3721485"/>
            <a:ext cx="0" cy="2379264"/>
          </a:xfrm>
          <a:prstGeom prst="straightConnector1">
            <a:avLst/>
          </a:prstGeom>
          <a:ln w="12700" cmpd="sng">
            <a:solidFill>
              <a:srgbClr val="0000FF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Connecteur en angle 122"/>
          <p:cNvCxnSpPr/>
          <p:nvPr/>
        </p:nvCxnSpPr>
        <p:spPr>
          <a:xfrm flipV="1">
            <a:off x="2602744" y="4756219"/>
            <a:ext cx="2729878" cy="678234"/>
          </a:xfrm>
          <a:prstGeom prst="bentConnector2">
            <a:avLst/>
          </a:prstGeom>
          <a:ln w="12700" cmpd="sng">
            <a:solidFill>
              <a:srgbClr val="0000FF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Connecteur droit avec flèche 123"/>
          <p:cNvCxnSpPr/>
          <p:nvPr/>
        </p:nvCxnSpPr>
        <p:spPr>
          <a:xfrm flipH="1" flipV="1">
            <a:off x="3694900" y="5062091"/>
            <a:ext cx="4122" cy="1038658"/>
          </a:xfrm>
          <a:prstGeom prst="straightConnector1">
            <a:avLst/>
          </a:prstGeom>
          <a:ln w="12700" cmpd="sng">
            <a:solidFill>
              <a:srgbClr val="0000FF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Connecteur droit avec flèche 124"/>
          <p:cNvCxnSpPr/>
          <p:nvPr/>
        </p:nvCxnSpPr>
        <p:spPr>
          <a:xfrm flipV="1">
            <a:off x="2440344" y="2399846"/>
            <a:ext cx="0" cy="3700903"/>
          </a:xfrm>
          <a:prstGeom prst="straightConnector1">
            <a:avLst/>
          </a:prstGeom>
          <a:ln w="12700" cmpd="sng">
            <a:solidFill>
              <a:srgbClr val="0000FF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Connecteur droit avec flèche 125"/>
          <p:cNvCxnSpPr/>
          <p:nvPr/>
        </p:nvCxnSpPr>
        <p:spPr>
          <a:xfrm flipV="1">
            <a:off x="6713487" y="2254454"/>
            <a:ext cx="0" cy="3846296"/>
          </a:xfrm>
          <a:prstGeom prst="straightConnector1">
            <a:avLst/>
          </a:prstGeom>
          <a:ln w="12700" cmpd="sng">
            <a:solidFill>
              <a:srgbClr val="0000FF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Connecteur droit avec flèche 126"/>
          <p:cNvCxnSpPr/>
          <p:nvPr/>
        </p:nvCxnSpPr>
        <p:spPr>
          <a:xfrm flipV="1">
            <a:off x="7563424" y="4585004"/>
            <a:ext cx="0" cy="1515746"/>
          </a:xfrm>
          <a:prstGeom prst="straightConnector1">
            <a:avLst/>
          </a:prstGeom>
          <a:ln w="12700" cmpd="sng">
            <a:solidFill>
              <a:srgbClr val="0000FF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Connecteur droit avec flèche 127"/>
          <p:cNvCxnSpPr/>
          <p:nvPr/>
        </p:nvCxnSpPr>
        <p:spPr>
          <a:xfrm flipV="1">
            <a:off x="7909453" y="4590965"/>
            <a:ext cx="0" cy="1515746"/>
          </a:xfrm>
          <a:prstGeom prst="straightConnector1">
            <a:avLst/>
          </a:prstGeom>
          <a:ln w="12700" cmpd="sng">
            <a:solidFill>
              <a:srgbClr val="0000FF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Connecteur droit avec flèche 128"/>
          <p:cNvCxnSpPr/>
          <p:nvPr/>
        </p:nvCxnSpPr>
        <p:spPr>
          <a:xfrm flipV="1">
            <a:off x="8262101" y="4585003"/>
            <a:ext cx="0" cy="1515746"/>
          </a:xfrm>
          <a:prstGeom prst="straightConnector1">
            <a:avLst/>
          </a:prstGeom>
          <a:ln w="12700" cmpd="sng">
            <a:solidFill>
              <a:srgbClr val="0000FF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0" name="Rectangle 129"/>
          <p:cNvSpPr/>
          <p:nvPr/>
        </p:nvSpPr>
        <p:spPr>
          <a:xfrm>
            <a:off x="1241107" y="3184158"/>
            <a:ext cx="266572" cy="21421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r"/>
            <a:r>
              <a:rPr lang="fr-FR" sz="1100" i="1" dirty="0" smtClean="0">
                <a:solidFill>
                  <a:schemeClr val="tx1"/>
                </a:solidFill>
              </a:rPr>
              <a:t>A1</a:t>
            </a:r>
            <a:endParaRPr lang="fr-FR" sz="1100" i="1" dirty="0">
              <a:solidFill>
                <a:schemeClr val="tx1"/>
              </a:solidFill>
            </a:endParaRPr>
          </a:p>
        </p:txBody>
      </p:sp>
      <p:sp>
        <p:nvSpPr>
          <p:cNvPr id="131" name="Rectangle 130"/>
          <p:cNvSpPr/>
          <p:nvPr/>
        </p:nvSpPr>
        <p:spPr>
          <a:xfrm>
            <a:off x="1526793" y="4467983"/>
            <a:ext cx="266572" cy="21421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r"/>
            <a:r>
              <a:rPr lang="fr-FR" sz="1100" i="1" dirty="0" smtClean="0">
                <a:solidFill>
                  <a:schemeClr val="tx1"/>
                </a:solidFill>
              </a:rPr>
              <a:t>A2</a:t>
            </a:r>
            <a:endParaRPr lang="fr-FR" sz="1100" i="1" dirty="0">
              <a:solidFill>
                <a:schemeClr val="tx1"/>
              </a:solidFill>
            </a:endParaRPr>
          </a:p>
        </p:txBody>
      </p:sp>
      <p:sp>
        <p:nvSpPr>
          <p:cNvPr id="132" name="Rectangle 131"/>
          <p:cNvSpPr/>
          <p:nvPr/>
        </p:nvSpPr>
        <p:spPr>
          <a:xfrm>
            <a:off x="3061048" y="2185627"/>
            <a:ext cx="266572" cy="21421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r"/>
            <a:r>
              <a:rPr lang="fr-FR" sz="1100" i="1" dirty="0" smtClean="0">
                <a:solidFill>
                  <a:schemeClr val="tx1"/>
                </a:solidFill>
              </a:rPr>
              <a:t>A3</a:t>
            </a:r>
            <a:endParaRPr lang="fr-FR" sz="1100" i="1" dirty="0">
              <a:solidFill>
                <a:schemeClr val="tx1"/>
              </a:solidFill>
            </a:endParaRPr>
          </a:p>
        </p:txBody>
      </p:sp>
      <p:sp>
        <p:nvSpPr>
          <p:cNvPr id="133" name="Rectangle 132"/>
          <p:cNvSpPr/>
          <p:nvPr/>
        </p:nvSpPr>
        <p:spPr>
          <a:xfrm>
            <a:off x="3342280" y="3533403"/>
            <a:ext cx="266572" cy="21421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r"/>
            <a:r>
              <a:rPr lang="fr-FR" sz="1100" i="1" dirty="0" smtClean="0">
                <a:solidFill>
                  <a:schemeClr val="tx1"/>
                </a:solidFill>
              </a:rPr>
              <a:t>A4</a:t>
            </a:r>
            <a:endParaRPr lang="fr-FR" sz="1100" i="1" dirty="0">
              <a:solidFill>
                <a:schemeClr val="tx1"/>
              </a:solidFill>
            </a:endParaRPr>
          </a:p>
        </p:txBody>
      </p:sp>
      <p:sp>
        <p:nvSpPr>
          <p:cNvPr id="134" name="Rectangle 133"/>
          <p:cNvSpPr/>
          <p:nvPr/>
        </p:nvSpPr>
        <p:spPr>
          <a:xfrm>
            <a:off x="3725373" y="4843839"/>
            <a:ext cx="266572" cy="21421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r"/>
            <a:r>
              <a:rPr lang="fr-FR" sz="1100" i="1" dirty="0" smtClean="0">
                <a:solidFill>
                  <a:schemeClr val="tx1"/>
                </a:solidFill>
              </a:rPr>
              <a:t>A5</a:t>
            </a:r>
            <a:endParaRPr lang="fr-FR" sz="1100" i="1" dirty="0">
              <a:solidFill>
                <a:schemeClr val="tx1"/>
              </a:solidFill>
            </a:endParaRPr>
          </a:p>
        </p:txBody>
      </p:sp>
      <p:sp>
        <p:nvSpPr>
          <p:cNvPr id="135" name="Rectangle 134"/>
          <p:cNvSpPr/>
          <p:nvPr/>
        </p:nvSpPr>
        <p:spPr>
          <a:xfrm>
            <a:off x="5138186" y="4542001"/>
            <a:ext cx="266572" cy="21421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r"/>
            <a:r>
              <a:rPr lang="fr-FR" sz="1100" i="1" dirty="0" smtClean="0">
                <a:solidFill>
                  <a:schemeClr val="tx1"/>
                </a:solidFill>
              </a:rPr>
              <a:t>A6</a:t>
            </a:r>
            <a:endParaRPr lang="fr-FR" sz="1100" i="1" dirty="0">
              <a:solidFill>
                <a:schemeClr val="tx1"/>
              </a:solidFill>
            </a:endParaRPr>
          </a:p>
        </p:txBody>
      </p:sp>
      <p:sp>
        <p:nvSpPr>
          <p:cNvPr id="136" name="Rectangle 135"/>
          <p:cNvSpPr/>
          <p:nvPr/>
        </p:nvSpPr>
        <p:spPr>
          <a:xfrm>
            <a:off x="6571838" y="2040236"/>
            <a:ext cx="266572" cy="21421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r"/>
            <a:r>
              <a:rPr lang="fr-FR" sz="1100" i="1" dirty="0" smtClean="0">
                <a:solidFill>
                  <a:schemeClr val="tx1"/>
                </a:solidFill>
              </a:rPr>
              <a:t>A8</a:t>
            </a:r>
            <a:endParaRPr lang="fr-FR" sz="1100" i="1" dirty="0">
              <a:solidFill>
                <a:schemeClr val="tx1"/>
              </a:solidFill>
            </a:endParaRPr>
          </a:p>
        </p:txBody>
      </p:sp>
      <p:sp>
        <p:nvSpPr>
          <p:cNvPr id="137" name="Rectangle 136"/>
          <p:cNvSpPr/>
          <p:nvPr/>
        </p:nvSpPr>
        <p:spPr>
          <a:xfrm>
            <a:off x="8077012" y="4340085"/>
            <a:ext cx="266572" cy="21421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r"/>
            <a:r>
              <a:rPr lang="fr-FR" sz="1100" i="1" dirty="0" smtClean="0">
                <a:solidFill>
                  <a:schemeClr val="tx1"/>
                </a:solidFill>
              </a:rPr>
              <a:t>A9</a:t>
            </a:r>
            <a:endParaRPr lang="fr-FR" sz="1100" i="1" dirty="0">
              <a:solidFill>
                <a:schemeClr val="tx1"/>
              </a:solidFill>
            </a:endParaRPr>
          </a:p>
        </p:txBody>
      </p:sp>
      <p:sp>
        <p:nvSpPr>
          <p:cNvPr id="138" name="Rectangle 137"/>
          <p:cNvSpPr/>
          <p:nvPr/>
        </p:nvSpPr>
        <p:spPr>
          <a:xfrm>
            <a:off x="6384784" y="5003806"/>
            <a:ext cx="266572" cy="21421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r"/>
            <a:r>
              <a:rPr lang="fr-FR" sz="1100" i="1" dirty="0" smtClean="0">
                <a:solidFill>
                  <a:schemeClr val="tx1"/>
                </a:solidFill>
              </a:rPr>
              <a:t>A7</a:t>
            </a:r>
            <a:endParaRPr lang="fr-FR" sz="1100" i="1" dirty="0">
              <a:solidFill>
                <a:schemeClr val="tx1"/>
              </a:solidFill>
            </a:endParaRPr>
          </a:p>
        </p:txBody>
      </p:sp>
      <p:sp>
        <p:nvSpPr>
          <p:cNvPr id="139" name="Rectangle à coins arrondis 138"/>
          <p:cNvSpPr/>
          <p:nvPr/>
        </p:nvSpPr>
        <p:spPr>
          <a:xfrm>
            <a:off x="1883571" y="1108131"/>
            <a:ext cx="2295847" cy="4352964"/>
          </a:xfrm>
          <a:prstGeom prst="roundRect">
            <a:avLst>
              <a:gd name="adj" fmla="val 3938"/>
            </a:avLst>
          </a:prstGeom>
          <a:solidFill>
            <a:srgbClr val="FFFFFF">
              <a:alpha val="85098"/>
            </a:srgb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fr-FR" sz="32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fr-FR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fr-FR" sz="24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fr-FR" sz="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fr-FR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Exploration Phase</a:t>
            </a:r>
            <a:endParaRPr lang="fr-FR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0" name="Rectangle à coins arrondis 139"/>
          <p:cNvSpPr/>
          <p:nvPr/>
        </p:nvSpPr>
        <p:spPr>
          <a:xfrm>
            <a:off x="2274998" y="2792999"/>
            <a:ext cx="1583661" cy="869895"/>
          </a:xfrm>
          <a:prstGeom prst="roundRect">
            <a:avLst/>
          </a:prstGeom>
          <a:solidFill>
            <a:srgbClr val="00B0F0"/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Explore </a:t>
            </a:r>
            <a:r>
              <a:rPr lang="fr-FR" sz="1400" b="1" dirty="0" smtClean="0">
                <a:solidFill>
                  <a:schemeClr val="tx1"/>
                </a:solidFill>
              </a:rPr>
              <a:t>Product Modules </a:t>
            </a:r>
            <a:r>
              <a:rPr lang="fr-FR" sz="1400" b="1" dirty="0" err="1" smtClean="0">
                <a:solidFill>
                  <a:schemeClr val="tx1"/>
                </a:solidFill>
              </a:rPr>
              <a:t>lines</a:t>
            </a:r>
            <a:endParaRPr lang="fr-FR" sz="1400" b="1" dirty="0" smtClean="0">
              <a:solidFill>
                <a:schemeClr val="tx1"/>
              </a:solidFill>
            </a:endParaRPr>
          </a:p>
        </p:txBody>
      </p:sp>
      <p:sp>
        <p:nvSpPr>
          <p:cNvPr id="141" name="Rectangle à coins arrondis 140"/>
          <p:cNvSpPr/>
          <p:nvPr/>
        </p:nvSpPr>
        <p:spPr>
          <a:xfrm>
            <a:off x="2407697" y="3874463"/>
            <a:ext cx="1554928" cy="796902"/>
          </a:xfrm>
          <a:prstGeom prst="roundRect">
            <a:avLst/>
          </a:prstGeom>
          <a:solidFill>
            <a:srgbClr val="FFBDD3"/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Explore </a:t>
            </a:r>
            <a:r>
              <a:rPr lang="fr-FR" sz="1400" b="1" dirty="0" smtClean="0">
                <a:solidFill>
                  <a:schemeClr val="tx1"/>
                </a:solidFill>
              </a:rPr>
              <a:t>Service Modules </a:t>
            </a:r>
            <a:r>
              <a:rPr lang="fr-FR" sz="1400" b="1" dirty="0" err="1" smtClean="0">
                <a:solidFill>
                  <a:schemeClr val="tx1"/>
                </a:solidFill>
              </a:rPr>
              <a:t>lines</a:t>
            </a:r>
            <a:endParaRPr lang="fr-FR" sz="1400" b="1" dirty="0" smtClean="0">
              <a:solidFill>
                <a:schemeClr val="tx1"/>
              </a:solidFill>
            </a:endParaRPr>
          </a:p>
        </p:txBody>
      </p:sp>
      <p:sp>
        <p:nvSpPr>
          <p:cNvPr id="142" name="Rectangle à coins arrondis 141"/>
          <p:cNvSpPr/>
          <p:nvPr/>
        </p:nvSpPr>
        <p:spPr>
          <a:xfrm>
            <a:off x="2060118" y="1482259"/>
            <a:ext cx="1913494" cy="994166"/>
          </a:xfrm>
          <a:prstGeom prst="roundRect">
            <a:avLst/>
          </a:prstGeom>
          <a:solidFill>
            <a:srgbClr val="FFC000"/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</a:rPr>
              <a:t>Explore </a:t>
            </a:r>
            <a:r>
              <a:rPr lang="fr-FR" sz="1400" b="1" dirty="0" err="1" smtClean="0">
                <a:solidFill>
                  <a:schemeClr val="tx1"/>
                </a:solidFill>
              </a:rPr>
              <a:t>potential</a:t>
            </a:r>
            <a:r>
              <a:rPr lang="fr-FR" sz="1400" b="1" dirty="0" smtClean="0">
                <a:solidFill>
                  <a:schemeClr val="tx1"/>
                </a:solidFill>
              </a:rPr>
              <a:t> business </a:t>
            </a:r>
            <a:r>
              <a:rPr lang="fr-FR" sz="1400" b="1" dirty="0" err="1" smtClean="0">
                <a:solidFill>
                  <a:schemeClr val="tx1"/>
                </a:solidFill>
              </a:rPr>
              <a:t>models</a:t>
            </a:r>
            <a:r>
              <a:rPr lang="fr-FR" sz="1400" b="1" dirty="0" smtClean="0">
                <a:solidFill>
                  <a:schemeClr val="tx1"/>
                </a:solidFill>
              </a:rPr>
              <a:t> for </a:t>
            </a:r>
            <a:r>
              <a:rPr lang="fr-FR" sz="1400" b="1" dirty="0" err="1" smtClean="0">
                <a:solidFill>
                  <a:schemeClr val="tx1"/>
                </a:solidFill>
              </a:rPr>
              <a:t>upgradability</a:t>
            </a:r>
            <a:r>
              <a:rPr lang="fr-FR" sz="1400" b="1" dirty="0" smtClean="0">
                <a:solidFill>
                  <a:schemeClr val="tx1"/>
                </a:solidFill>
              </a:rPr>
              <a:t>  &amp; </a:t>
            </a:r>
            <a:r>
              <a:rPr lang="fr-FR" sz="1400" b="1" dirty="0" err="1" smtClean="0">
                <a:solidFill>
                  <a:schemeClr val="tx1"/>
                </a:solidFill>
              </a:rPr>
              <a:t>their</a:t>
            </a:r>
            <a:r>
              <a:rPr lang="fr-FR" sz="1400" b="1" dirty="0" smtClean="0">
                <a:solidFill>
                  <a:schemeClr val="tx1"/>
                </a:solidFill>
              </a:rPr>
              <a:t> transitions</a:t>
            </a:r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143" name="Rectangle à coins arrondis 142"/>
          <p:cNvSpPr/>
          <p:nvPr/>
        </p:nvSpPr>
        <p:spPr>
          <a:xfrm>
            <a:off x="4179419" y="1121439"/>
            <a:ext cx="2926663" cy="4339656"/>
          </a:xfrm>
          <a:prstGeom prst="roundRect">
            <a:avLst>
              <a:gd name="adj" fmla="val 3938"/>
            </a:avLst>
          </a:prstGeom>
          <a:solidFill>
            <a:srgbClr val="FFFFFF">
              <a:alpha val="85098"/>
            </a:srgb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fr-FR" sz="24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fr-FR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fr-FR" sz="24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fr-FR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Combination</a:t>
            </a:r>
            <a:r>
              <a:rPr lang="fr-FR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</a:t>
            </a:r>
            <a:r>
              <a:rPr lang="fr-FR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Refinement</a:t>
            </a:r>
            <a:r>
              <a:rPr lang="fr-FR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Phase</a:t>
            </a:r>
            <a:endParaRPr lang="fr-FR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7" name="TextBox 76"/>
          <p:cNvSpPr txBox="1"/>
          <p:nvPr/>
        </p:nvSpPr>
        <p:spPr>
          <a:xfrm>
            <a:off x="2256352" y="1066800"/>
            <a:ext cx="1602307" cy="276999"/>
          </a:xfrm>
          <a:prstGeom prst="rect">
            <a:avLst/>
          </a:prstGeom>
          <a:solidFill>
            <a:srgbClr val="FF0000"/>
          </a:solidFill>
        </p:spPr>
        <p:txBody>
          <a:bodyPr wrap="square" lIns="36000" tIns="0" rIns="36000" bIns="0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ck Regular"/>
                <a:cs typeface="Brick Regular"/>
              </a:rPr>
              <a:t>ROUND 1</a:t>
            </a:r>
            <a:endParaRPr lang="fr-F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ck Regular"/>
              <a:cs typeface="Brick Regular"/>
            </a:endParaRPr>
          </a:p>
        </p:txBody>
      </p:sp>
      <p:sp>
        <p:nvSpPr>
          <p:cNvPr id="148" name="Rectangle à coins arrondis 147"/>
          <p:cNvSpPr/>
          <p:nvPr/>
        </p:nvSpPr>
        <p:spPr>
          <a:xfrm>
            <a:off x="4436672" y="1498199"/>
            <a:ext cx="1193612" cy="3172552"/>
          </a:xfrm>
          <a:prstGeom prst="roundRect">
            <a:avLst/>
          </a:prstGeom>
          <a:solidFill>
            <a:srgbClr val="00B0F0"/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err="1">
                <a:solidFill>
                  <a:schemeClr val="tx1"/>
                </a:solidFill>
              </a:rPr>
              <a:t>Build</a:t>
            </a:r>
            <a:r>
              <a:rPr lang="fr-FR" sz="1400" b="1" dirty="0">
                <a:solidFill>
                  <a:schemeClr val="tx1"/>
                </a:solidFill>
              </a:rPr>
              <a:t> Upgrades modules Scenario</a:t>
            </a:r>
          </a:p>
          <a:p>
            <a:pPr algn="ctr"/>
            <a:endParaRPr lang="fr-FR" sz="1400" b="1" dirty="0">
              <a:solidFill>
                <a:schemeClr val="tx1"/>
              </a:solidFill>
            </a:endParaRPr>
          </a:p>
          <a:p>
            <a:pPr algn="ctr"/>
            <a:r>
              <a:rPr lang="fr-FR" sz="1400" b="1" dirty="0">
                <a:solidFill>
                  <a:schemeClr val="tx1"/>
                </a:solidFill>
              </a:rPr>
              <a:t>&amp; select the </a:t>
            </a:r>
            <a:r>
              <a:rPr lang="fr-FR" sz="1400" b="1" dirty="0" err="1">
                <a:solidFill>
                  <a:schemeClr val="tx1"/>
                </a:solidFill>
              </a:rPr>
              <a:t>most</a:t>
            </a:r>
            <a:r>
              <a:rPr lang="fr-FR" sz="1400" b="1" dirty="0">
                <a:solidFill>
                  <a:schemeClr val="tx1"/>
                </a:solidFill>
              </a:rPr>
              <a:t> </a:t>
            </a:r>
            <a:r>
              <a:rPr lang="fr-FR" sz="1400" b="1" dirty="0" err="1">
                <a:solidFill>
                  <a:schemeClr val="tx1"/>
                </a:solidFill>
              </a:rPr>
              <a:t>promising</a:t>
            </a:r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149" name="Rectangle à coins arrondis 148"/>
          <p:cNvSpPr/>
          <p:nvPr/>
        </p:nvSpPr>
        <p:spPr>
          <a:xfrm>
            <a:off x="5829487" y="1354303"/>
            <a:ext cx="1276596" cy="1320137"/>
          </a:xfrm>
          <a:prstGeom prst="roundRect">
            <a:avLst/>
          </a:prstGeom>
          <a:solidFill>
            <a:srgbClr val="FFC000"/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err="1" smtClean="0">
                <a:solidFill>
                  <a:schemeClr val="tx1"/>
                </a:solidFill>
              </a:rPr>
              <a:t>Specify</a:t>
            </a:r>
            <a:r>
              <a:rPr lang="fr-FR" sz="1400" b="1" dirty="0" smtClean="0">
                <a:solidFill>
                  <a:schemeClr val="tx1"/>
                </a:solidFill>
              </a:rPr>
              <a:t> the business model </a:t>
            </a:r>
            <a:r>
              <a:rPr lang="fr-FR" sz="1400" b="1" dirty="0" err="1" smtClean="0">
                <a:solidFill>
                  <a:schemeClr val="tx1"/>
                </a:solidFill>
              </a:rPr>
              <a:t>associated</a:t>
            </a:r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156" name="Rectangle 155"/>
          <p:cNvSpPr/>
          <p:nvPr/>
        </p:nvSpPr>
        <p:spPr>
          <a:xfrm>
            <a:off x="783897" y="-76200"/>
            <a:ext cx="76765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b="1" u="sng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Design for </a:t>
            </a:r>
            <a:r>
              <a:rPr lang="fr-FR" sz="3200" b="1" u="sng" dirty="0" err="1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Upgradecycling</a:t>
            </a:r>
            <a:r>
              <a:rPr lang="fr-FR" sz="3200" b="1" u="sng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fr-FR" sz="3200" b="1" u="sng" dirty="0" err="1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method</a:t>
            </a:r>
            <a:endParaRPr lang="fr-FR" sz="3200" b="1" dirty="0">
              <a:solidFill>
                <a:srgbClr val="00CC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57" name="Rectangle à coins arrondis 156"/>
          <p:cNvSpPr/>
          <p:nvPr/>
        </p:nvSpPr>
        <p:spPr>
          <a:xfrm>
            <a:off x="184743" y="1979343"/>
            <a:ext cx="1653707" cy="2830324"/>
          </a:xfrm>
          <a:prstGeom prst="roundRect">
            <a:avLst>
              <a:gd name="adj" fmla="val 3938"/>
            </a:avLst>
          </a:prstGeom>
          <a:solidFill>
            <a:srgbClr val="FFFFFF">
              <a:alpha val="85098"/>
            </a:srgbClr>
          </a:solidFill>
          <a:ln w="762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Analysis</a:t>
            </a:r>
            <a:r>
              <a:rPr lang="fr-FR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Phase</a:t>
            </a:r>
            <a:endParaRPr lang="fr-FR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8" name="Rectangle à coins arrondis 157"/>
          <p:cNvSpPr/>
          <p:nvPr/>
        </p:nvSpPr>
        <p:spPr>
          <a:xfrm>
            <a:off x="7106083" y="2014371"/>
            <a:ext cx="1961718" cy="2829468"/>
          </a:xfrm>
          <a:prstGeom prst="roundRect">
            <a:avLst>
              <a:gd name="adj" fmla="val 3938"/>
            </a:avLst>
          </a:prstGeom>
          <a:solidFill>
            <a:srgbClr val="FFFFFF">
              <a:alpha val="85098"/>
            </a:srgbClr>
          </a:solidFill>
          <a:ln w="762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t"/>
          <a:lstStyle/>
          <a:p>
            <a:pPr algn="ctr"/>
            <a:endParaRPr lang="fr-FR" sz="24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fr-FR" sz="24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fr-FR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Demonstrator</a:t>
            </a:r>
            <a:r>
              <a:rPr lang="fr-FR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</a:t>
            </a:r>
            <a:r>
              <a:rPr lang="fr-FR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</a:t>
            </a:r>
            <a:r>
              <a:rPr lang="fr-FR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Assessment</a:t>
            </a:r>
            <a:r>
              <a:rPr lang="fr-FR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Phase</a:t>
            </a:r>
            <a:endParaRPr lang="fr-FR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" name="Connecteur droit avec flèche 2"/>
          <p:cNvCxnSpPr>
            <a:stCxn id="142" idx="3"/>
          </p:cNvCxnSpPr>
          <p:nvPr/>
        </p:nvCxnSpPr>
        <p:spPr>
          <a:xfrm>
            <a:off x="3973612" y="1979342"/>
            <a:ext cx="463060" cy="27511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Connecteur droit avec flèche 158"/>
          <p:cNvCxnSpPr>
            <a:stCxn id="140" idx="3"/>
          </p:cNvCxnSpPr>
          <p:nvPr/>
        </p:nvCxnSpPr>
        <p:spPr>
          <a:xfrm>
            <a:off x="3858659" y="3227947"/>
            <a:ext cx="617426" cy="9376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Connecteur droit avec flèche 159"/>
          <p:cNvCxnSpPr>
            <a:stCxn id="141" idx="3"/>
          </p:cNvCxnSpPr>
          <p:nvPr/>
        </p:nvCxnSpPr>
        <p:spPr>
          <a:xfrm flipV="1">
            <a:off x="3962625" y="4071288"/>
            <a:ext cx="513460" cy="20162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Connecteur droit avec flèche 160"/>
          <p:cNvCxnSpPr/>
          <p:nvPr/>
        </p:nvCxnSpPr>
        <p:spPr>
          <a:xfrm flipV="1">
            <a:off x="5582082" y="1953497"/>
            <a:ext cx="365370" cy="23228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TextBox 76"/>
          <p:cNvSpPr txBox="1"/>
          <p:nvPr/>
        </p:nvSpPr>
        <p:spPr>
          <a:xfrm>
            <a:off x="4866771" y="1032481"/>
            <a:ext cx="1602307" cy="276999"/>
          </a:xfrm>
          <a:prstGeom prst="rect">
            <a:avLst/>
          </a:prstGeom>
          <a:solidFill>
            <a:srgbClr val="FF0000"/>
          </a:solidFill>
        </p:spPr>
        <p:txBody>
          <a:bodyPr wrap="square" lIns="36000" tIns="0" rIns="36000" bIns="0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ck Regular"/>
                <a:cs typeface="Brick Regular"/>
              </a:rPr>
              <a:t>ROUND 2</a:t>
            </a:r>
            <a:endParaRPr lang="fr-F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ck Regular"/>
              <a:cs typeface="Brick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817355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 animBg="1"/>
      <p:bldP spid="140" grpId="0" animBg="1"/>
      <p:bldP spid="141" grpId="0" animBg="1"/>
      <p:bldP spid="142" grpId="0" animBg="1"/>
      <p:bldP spid="143" grpId="0" animBg="1"/>
      <p:bldP spid="147" grpId="0" animBg="1"/>
      <p:bldP spid="148" grpId="0" animBg="1"/>
      <p:bldP spid="149" grpId="0" animBg="1"/>
      <p:bldP spid="16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t="2467" b="914"/>
          <a:stretch/>
        </p:blipFill>
        <p:spPr bwMode="auto">
          <a:xfrm>
            <a:off x="1757155" y="2533004"/>
            <a:ext cx="4670541" cy="3102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Ellipse 2"/>
          <p:cNvSpPr/>
          <p:nvPr/>
        </p:nvSpPr>
        <p:spPr bwMode="auto">
          <a:xfrm>
            <a:off x="3097762" y="722732"/>
            <a:ext cx="3105729" cy="3025886"/>
          </a:xfrm>
          <a:prstGeom prst="ellipse">
            <a:avLst/>
          </a:prstGeom>
          <a:solidFill>
            <a:srgbClr val="FFF0C1"/>
          </a:solidFill>
          <a:ln w="76200"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5" name="Ellipse 4"/>
          <p:cNvSpPr/>
          <p:nvPr/>
        </p:nvSpPr>
        <p:spPr bwMode="auto">
          <a:xfrm>
            <a:off x="5103329" y="3347436"/>
            <a:ext cx="3354871" cy="3129564"/>
          </a:xfrm>
          <a:prstGeom prst="ellipse">
            <a:avLst/>
          </a:prstGeom>
          <a:solidFill>
            <a:srgbClr val="FFF0C1"/>
          </a:solidFill>
          <a:ln w="76200">
            <a:solidFill>
              <a:srgbClr val="99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6" name="Ellipse 5"/>
          <p:cNvSpPr/>
          <p:nvPr/>
        </p:nvSpPr>
        <p:spPr bwMode="auto">
          <a:xfrm>
            <a:off x="356808" y="2719032"/>
            <a:ext cx="3295033" cy="3192704"/>
          </a:xfrm>
          <a:prstGeom prst="ellipse">
            <a:avLst/>
          </a:prstGeom>
          <a:solidFill>
            <a:srgbClr val="FFF0C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7" name="Double flèche horizontale 6"/>
          <p:cNvSpPr/>
          <p:nvPr/>
        </p:nvSpPr>
        <p:spPr bwMode="auto">
          <a:xfrm rot="19403936">
            <a:off x="1878806" y="1687917"/>
            <a:ext cx="1655762" cy="647700"/>
          </a:xfrm>
          <a:prstGeom prst="leftRightArrow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8" name="ZoneTexte 7"/>
          <p:cNvSpPr txBox="1"/>
          <p:nvPr/>
        </p:nvSpPr>
        <p:spPr bwMode="auto">
          <a:xfrm>
            <a:off x="5960972" y="3659728"/>
            <a:ext cx="200025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Contracting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9" name="ZoneTexte 8"/>
          <p:cNvSpPr txBox="1"/>
          <p:nvPr/>
        </p:nvSpPr>
        <p:spPr bwMode="auto">
          <a:xfrm>
            <a:off x="1025878" y="2961260"/>
            <a:ext cx="1912937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Network</a:t>
            </a:r>
            <a:endParaRPr lang="fr-FR" sz="28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ZoneTexte 9"/>
          <p:cNvSpPr txBox="1"/>
          <p:nvPr/>
        </p:nvSpPr>
        <p:spPr bwMode="auto">
          <a:xfrm>
            <a:off x="3651842" y="958736"/>
            <a:ext cx="1914525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Upgrade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offer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1" name="Double flèche horizontale 10"/>
          <p:cNvSpPr/>
          <p:nvPr/>
        </p:nvSpPr>
        <p:spPr bwMode="auto">
          <a:xfrm rot="300462">
            <a:off x="3150574" y="5037574"/>
            <a:ext cx="2197301" cy="647700"/>
          </a:xfrm>
          <a:prstGeom prst="leftRightArrow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2" name="Double flèche horizontale 11"/>
          <p:cNvSpPr/>
          <p:nvPr/>
        </p:nvSpPr>
        <p:spPr bwMode="auto">
          <a:xfrm rot="2971136">
            <a:off x="5695816" y="2557779"/>
            <a:ext cx="1655762" cy="647700"/>
          </a:xfrm>
          <a:prstGeom prst="leftRightArrow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3" name="ZoneTexte 15"/>
          <p:cNvSpPr txBox="1">
            <a:spLocks noChangeArrowheads="1"/>
          </p:cNvSpPr>
          <p:nvPr/>
        </p:nvSpPr>
        <p:spPr bwMode="auto">
          <a:xfrm>
            <a:off x="3404239" y="1720736"/>
            <a:ext cx="279925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fr-FR" sz="2000" b="1" dirty="0" smtClean="0"/>
              <a:t>. One fixed upgrade line</a:t>
            </a:r>
          </a:p>
          <a:p>
            <a:r>
              <a:rPr lang="en-US" altLang="fr-FR" sz="2000" b="1" dirty="0" smtClean="0"/>
              <a:t>. Choice of one or several upgrade lines</a:t>
            </a:r>
          </a:p>
          <a:p>
            <a:r>
              <a:rPr lang="en-US" altLang="fr-FR" sz="2000" b="1" dirty="0" smtClean="0"/>
              <a:t>. Use of upgradable system</a:t>
            </a:r>
            <a:endParaRPr lang="en-US" altLang="fr-FR" sz="2000" dirty="0"/>
          </a:p>
        </p:txBody>
      </p:sp>
      <p:sp>
        <p:nvSpPr>
          <p:cNvPr id="14" name="ZoneTexte 16"/>
          <p:cNvSpPr txBox="1">
            <a:spLocks noChangeArrowheads="1"/>
          </p:cNvSpPr>
          <p:nvPr/>
        </p:nvSpPr>
        <p:spPr bwMode="auto">
          <a:xfrm>
            <a:off x="5529090" y="4182948"/>
            <a:ext cx="292911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fr-FR" sz="2000" b="1" dirty="0" smtClean="0"/>
              <a:t>. product </a:t>
            </a:r>
            <a:r>
              <a:rPr lang="en-US" altLang="fr-FR" sz="2000" b="1" dirty="0"/>
              <a:t>and upgrades purchased</a:t>
            </a:r>
          </a:p>
          <a:p>
            <a:r>
              <a:rPr lang="en-US" altLang="fr-FR" sz="2000" b="1" dirty="0" smtClean="0"/>
              <a:t>. product </a:t>
            </a:r>
            <a:r>
              <a:rPr lang="en-US" altLang="fr-FR" sz="2000" b="1" dirty="0"/>
              <a:t>purchased, upgrades under contract</a:t>
            </a:r>
          </a:p>
          <a:p>
            <a:r>
              <a:rPr lang="en-US" altLang="fr-FR" sz="2000" b="1" dirty="0" smtClean="0"/>
              <a:t>. product </a:t>
            </a:r>
            <a:r>
              <a:rPr lang="en-US" altLang="fr-FR" sz="2000" b="1" dirty="0"/>
              <a:t>and upgrades under contract</a:t>
            </a:r>
          </a:p>
        </p:txBody>
      </p:sp>
      <p:sp>
        <p:nvSpPr>
          <p:cNvPr id="15" name="ZoneTexte 17"/>
          <p:cNvSpPr txBox="1">
            <a:spLocks noChangeArrowheads="1"/>
          </p:cNvSpPr>
          <p:nvPr/>
        </p:nvSpPr>
        <p:spPr bwMode="auto">
          <a:xfrm>
            <a:off x="610170" y="3462585"/>
            <a:ext cx="289503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fr-FR" sz="2000" b="1" dirty="0"/>
              <a:t>. </a:t>
            </a:r>
            <a:r>
              <a:rPr lang="en-US" altLang="fr-FR" sz="2000" b="1" dirty="0" err="1" smtClean="0"/>
              <a:t>Partitionned</a:t>
            </a:r>
            <a:r>
              <a:rPr lang="en-US" altLang="fr-FR" sz="2000" b="1" dirty="0" smtClean="0"/>
              <a:t> (producer / distributor)</a:t>
            </a:r>
          </a:p>
          <a:p>
            <a:r>
              <a:rPr lang="en-US" altLang="fr-FR" sz="2000" b="1" dirty="0"/>
              <a:t>. integrated (one major actor)</a:t>
            </a:r>
          </a:p>
          <a:p>
            <a:r>
              <a:rPr lang="en-US" altLang="fr-FR" sz="2000" b="1" dirty="0" smtClean="0"/>
              <a:t>. Networked (plurality of actors)</a:t>
            </a:r>
            <a:endParaRPr lang="en-US" altLang="fr-FR" sz="2000" b="1" dirty="0"/>
          </a:p>
        </p:txBody>
      </p:sp>
      <p:sp>
        <p:nvSpPr>
          <p:cNvPr id="16" name="Titre 1"/>
          <p:cNvSpPr txBox="1">
            <a:spLocks/>
          </p:cNvSpPr>
          <p:nvPr/>
        </p:nvSpPr>
        <p:spPr>
          <a:xfrm>
            <a:off x="971550" y="-76200"/>
            <a:ext cx="8172450" cy="8995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fr-FR" sz="2400" b="1" dirty="0" err="1" smtClean="0">
                <a:solidFill>
                  <a:srgbClr val="00B050"/>
                </a:solidFill>
                <a:latin typeface="Arial Rounded MT Bold"/>
                <a:ea typeface="+mj-ea"/>
                <a:cs typeface="+mj-cs"/>
              </a:rPr>
              <a:t>Intermediate</a:t>
            </a:r>
            <a:r>
              <a:rPr lang="fr-FR" sz="2400" b="1" dirty="0" smtClean="0">
                <a:solidFill>
                  <a:srgbClr val="00B050"/>
                </a:solidFill>
                <a:latin typeface="Arial Rounded MT Bold"/>
                <a:ea typeface="+mj-ea"/>
                <a:cs typeface="+mj-cs"/>
              </a:rPr>
              <a:t> </a:t>
            </a:r>
            <a:r>
              <a:rPr lang="fr-FR" sz="2400" b="1" dirty="0" err="1" smtClean="0">
                <a:solidFill>
                  <a:srgbClr val="00B050"/>
                </a:solidFill>
                <a:latin typeface="Arial Rounded MT Bold"/>
                <a:ea typeface="+mj-ea"/>
                <a:cs typeface="+mj-cs"/>
              </a:rPr>
              <a:t>representation</a:t>
            </a:r>
            <a:r>
              <a:rPr lang="fr-FR" sz="2400" b="1" dirty="0" smtClean="0">
                <a:solidFill>
                  <a:srgbClr val="00B050"/>
                </a:solidFill>
                <a:latin typeface="Arial Rounded MT Bold"/>
                <a:ea typeface="+mj-ea"/>
                <a:cs typeface="+mj-cs"/>
              </a:rPr>
              <a:t> to explore the business </a:t>
            </a:r>
            <a:r>
              <a:rPr lang="fr-FR" sz="2400" b="1" dirty="0" err="1" smtClean="0">
                <a:solidFill>
                  <a:srgbClr val="00B050"/>
                </a:solidFill>
                <a:latin typeface="Arial Rounded MT Bold"/>
                <a:ea typeface="+mj-ea"/>
                <a:cs typeface="+mj-cs"/>
              </a:rPr>
              <a:t>models</a:t>
            </a:r>
            <a:r>
              <a:rPr lang="fr-FR" sz="2400" b="1" dirty="0" smtClean="0">
                <a:solidFill>
                  <a:srgbClr val="00B050"/>
                </a:solidFill>
                <a:latin typeface="Arial Rounded MT Bold"/>
                <a:ea typeface="+mj-ea"/>
                <a:cs typeface="+mj-cs"/>
              </a:rPr>
              <a:t> for </a:t>
            </a:r>
            <a:r>
              <a:rPr lang="fr-FR" sz="2400" b="1" dirty="0" err="1" smtClean="0">
                <a:solidFill>
                  <a:srgbClr val="00B050"/>
                </a:solidFill>
                <a:latin typeface="Arial Rounded MT Bold"/>
                <a:ea typeface="+mj-ea"/>
                <a:cs typeface="+mj-cs"/>
              </a:rPr>
              <a:t>Upgradability</a:t>
            </a:r>
            <a:endParaRPr lang="fr-FR" sz="2400" b="1" dirty="0" smtClean="0">
              <a:solidFill>
                <a:srgbClr val="00B050"/>
              </a:solidFill>
              <a:latin typeface="Arial Rounded MT Bold"/>
              <a:ea typeface="+mj-ea"/>
              <a:cs typeface="+mj-cs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0" y="840052"/>
            <a:ext cx="2887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i="1" dirty="0" smtClean="0"/>
              <a:t>3 dimensions to </a:t>
            </a:r>
            <a:r>
              <a:rPr lang="fr-FR" sz="2000" i="1" dirty="0" err="1" smtClean="0"/>
              <a:t>build</a:t>
            </a:r>
            <a:r>
              <a:rPr lang="fr-FR" sz="2000" i="1" dirty="0" smtClean="0"/>
              <a:t> business </a:t>
            </a:r>
            <a:r>
              <a:rPr lang="fr-FR" sz="2000" i="1" dirty="0" err="1" smtClean="0"/>
              <a:t>models</a:t>
            </a:r>
            <a:r>
              <a:rPr lang="fr-FR" sz="2000" i="1" dirty="0" smtClean="0"/>
              <a:t> and </a:t>
            </a:r>
            <a:r>
              <a:rPr lang="fr-FR" sz="2000" i="1" dirty="0" err="1" smtClean="0"/>
              <a:t>form</a:t>
            </a:r>
            <a:r>
              <a:rPr lang="fr-FR" sz="2000" i="1" dirty="0" smtClean="0"/>
              <a:t> </a:t>
            </a:r>
            <a:r>
              <a:rPr lang="fr-FR" sz="2000" i="1" dirty="0" err="1" smtClean="0"/>
              <a:t>trajectories</a:t>
            </a:r>
            <a:endParaRPr lang="fr-FR" sz="2000" i="1" dirty="0"/>
          </a:p>
        </p:txBody>
      </p:sp>
      <p:pic>
        <p:nvPicPr>
          <p:cNvPr id="18" name="Picture 4" descr="http://lismma.supmeca.fr/sites/default/files/pageaccueil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9" r="18286"/>
          <a:stretch/>
        </p:blipFill>
        <p:spPr bwMode="auto">
          <a:xfrm>
            <a:off x="152400" y="6346347"/>
            <a:ext cx="633872" cy="446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512" y="6407905"/>
            <a:ext cx="723519" cy="342465"/>
          </a:xfrm>
          <a:prstGeom prst="rect">
            <a:avLst/>
          </a:prstGeom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94" b="11746"/>
          <a:stretch/>
        </p:blipFill>
        <p:spPr bwMode="auto">
          <a:xfrm>
            <a:off x="1838450" y="6384067"/>
            <a:ext cx="980950" cy="37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ZoneTexte 23"/>
          <p:cNvSpPr txBox="1"/>
          <p:nvPr/>
        </p:nvSpPr>
        <p:spPr>
          <a:xfrm rot="1787249">
            <a:off x="6502452" y="1394527"/>
            <a:ext cx="2455782" cy="954107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 </a:t>
            </a:r>
            <a:r>
              <a:rPr lang="fr-FR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combinations</a:t>
            </a:r>
            <a:endParaRPr lang="fr-FR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3320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971550" y="-76200"/>
            <a:ext cx="8172450" cy="8995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fr-FR" sz="2400" b="1" dirty="0" err="1" smtClean="0">
                <a:solidFill>
                  <a:srgbClr val="00B050"/>
                </a:solidFill>
                <a:latin typeface="Arial Rounded MT Bold"/>
                <a:ea typeface="+mj-ea"/>
                <a:cs typeface="+mj-cs"/>
              </a:rPr>
              <a:t>Intermediate</a:t>
            </a:r>
            <a:r>
              <a:rPr lang="fr-FR" sz="2400" b="1" dirty="0" smtClean="0">
                <a:solidFill>
                  <a:srgbClr val="00B050"/>
                </a:solidFill>
                <a:latin typeface="Arial Rounded MT Bold"/>
                <a:ea typeface="+mj-ea"/>
                <a:cs typeface="+mj-cs"/>
              </a:rPr>
              <a:t> </a:t>
            </a:r>
            <a:r>
              <a:rPr lang="fr-FR" sz="2400" b="1" dirty="0" err="1" smtClean="0">
                <a:solidFill>
                  <a:srgbClr val="00B050"/>
                </a:solidFill>
                <a:latin typeface="Arial Rounded MT Bold"/>
                <a:ea typeface="+mj-ea"/>
                <a:cs typeface="+mj-cs"/>
              </a:rPr>
              <a:t>representation</a:t>
            </a:r>
            <a:r>
              <a:rPr lang="fr-FR" sz="2400" b="1" dirty="0" smtClean="0">
                <a:solidFill>
                  <a:srgbClr val="00B050"/>
                </a:solidFill>
                <a:latin typeface="Arial Rounded MT Bold"/>
                <a:ea typeface="+mj-ea"/>
                <a:cs typeface="+mj-cs"/>
              </a:rPr>
              <a:t> to explore </a:t>
            </a:r>
          </a:p>
          <a:p>
            <a:pPr lvl="0" algn="ctr">
              <a:spcBef>
                <a:spcPct val="0"/>
              </a:spcBef>
              <a:defRPr/>
            </a:pPr>
            <a:r>
              <a:rPr lang="fr-FR" sz="2400" b="1" dirty="0" smtClean="0">
                <a:solidFill>
                  <a:srgbClr val="00B050"/>
                </a:solidFill>
                <a:latin typeface="Arial Rounded MT Bold"/>
                <a:ea typeface="+mj-ea"/>
                <a:cs typeface="+mj-cs"/>
              </a:rPr>
              <a:t>Product upgrade </a:t>
            </a:r>
            <a:r>
              <a:rPr lang="fr-FR" sz="2400" b="1" dirty="0" err="1" smtClean="0">
                <a:solidFill>
                  <a:srgbClr val="00B050"/>
                </a:solidFill>
                <a:latin typeface="Arial Rounded MT Bold"/>
                <a:ea typeface="+mj-ea"/>
                <a:cs typeface="+mj-cs"/>
              </a:rPr>
              <a:t>lines</a:t>
            </a:r>
            <a:endParaRPr lang="fr-FR" sz="2400" b="1" dirty="0" smtClean="0">
              <a:solidFill>
                <a:srgbClr val="00B050"/>
              </a:solidFill>
              <a:latin typeface="Arial Rounded MT Bold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50410" y="1721897"/>
            <a:ext cx="1898987" cy="27363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3716949" y="1721897"/>
            <a:ext cx="2125694" cy="2736304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1602001" y="1721897"/>
            <a:ext cx="2125694" cy="27363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1551931" y="1721897"/>
            <a:ext cx="6341482" cy="1241413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1602001" y="3432812"/>
            <a:ext cx="6147396" cy="521333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1096483" y="3018041"/>
            <a:ext cx="460226" cy="360040"/>
          </a:xfrm>
          <a:prstGeom prst="rect">
            <a:avLst/>
          </a:prstGeom>
          <a:solidFill>
            <a:srgbClr val="C000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2000" b="1" dirty="0" smtClean="0"/>
              <a:t>N:1</a:t>
            </a:r>
            <a:endParaRPr lang="fr-FR" sz="2000" b="1" dirty="0"/>
          </a:p>
        </p:txBody>
      </p:sp>
      <p:sp>
        <p:nvSpPr>
          <p:cNvPr id="15" name="Rectangle 14"/>
          <p:cNvSpPr/>
          <p:nvPr/>
        </p:nvSpPr>
        <p:spPr>
          <a:xfrm>
            <a:off x="1096483" y="3522097"/>
            <a:ext cx="460226" cy="360040"/>
          </a:xfrm>
          <a:prstGeom prst="rect">
            <a:avLst/>
          </a:prstGeom>
          <a:solidFill>
            <a:srgbClr val="C000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2000" b="1" dirty="0" smtClean="0"/>
              <a:t>N:2</a:t>
            </a:r>
            <a:endParaRPr lang="fr-FR" sz="2000" b="1" dirty="0"/>
          </a:p>
        </p:txBody>
      </p:sp>
      <p:sp>
        <p:nvSpPr>
          <p:cNvPr id="16" name="Rectangle 15"/>
          <p:cNvSpPr/>
          <p:nvPr/>
        </p:nvSpPr>
        <p:spPr>
          <a:xfrm>
            <a:off x="1096483" y="4026153"/>
            <a:ext cx="460226" cy="360040"/>
          </a:xfrm>
          <a:prstGeom prst="rect">
            <a:avLst/>
          </a:prstGeom>
          <a:solidFill>
            <a:srgbClr val="C000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2000" b="1" dirty="0" smtClean="0"/>
              <a:t>N:3</a:t>
            </a:r>
            <a:endParaRPr lang="fr-FR" sz="2000" b="1" dirty="0"/>
          </a:p>
        </p:txBody>
      </p:sp>
      <p:graphicFrame>
        <p:nvGraphicFramePr>
          <p:cNvPr id="17" name="Tableau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855747"/>
              </p:ext>
            </p:extLst>
          </p:nvPr>
        </p:nvGraphicFramePr>
        <p:xfrm>
          <a:off x="1628717" y="2986684"/>
          <a:ext cx="6120680" cy="197557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12235"/>
                <a:gridCol w="2112235"/>
                <a:gridCol w="1896210"/>
              </a:tblGrid>
              <a:tr h="463405"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solidFill>
                            <a:schemeClr val="bg1"/>
                          </a:solidFill>
                        </a:rPr>
                        <a:t>P1</a:t>
                      </a:r>
                      <a:r>
                        <a:rPr lang="fr-FR" sz="1800" b="1" baseline="0" dirty="0" smtClean="0">
                          <a:solidFill>
                            <a:schemeClr val="bg1"/>
                          </a:solidFill>
                        </a:rPr>
                        <a:t>            </a:t>
                      </a:r>
                      <a:r>
                        <a:rPr lang="fr-FR" sz="1600" b="1" baseline="0" dirty="0" smtClean="0">
                          <a:solidFill>
                            <a:schemeClr val="bg1"/>
                          </a:solidFill>
                        </a:rPr>
                        <a:t>or</a:t>
                      </a:r>
                      <a:r>
                        <a:rPr lang="fr-FR" sz="1800" b="1" baseline="0" dirty="0" smtClean="0">
                          <a:solidFill>
                            <a:schemeClr val="bg1"/>
                          </a:solidFill>
                        </a:rPr>
                        <a:t>          P2</a:t>
                      </a:r>
                      <a:endParaRPr lang="fr-FR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solidFill>
                            <a:schemeClr val="bg1"/>
                          </a:solidFill>
                        </a:rPr>
                        <a:t>S</a:t>
                      </a:r>
                      <a:endParaRPr lang="fr-FR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solidFill>
                            <a:schemeClr val="bg1"/>
                          </a:solidFill>
                        </a:rPr>
                        <a:t>G</a:t>
                      </a:r>
                      <a:endParaRPr lang="fr-FR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504056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 smtClean="0">
                          <a:solidFill>
                            <a:schemeClr val="bg1"/>
                          </a:solidFill>
                        </a:rPr>
                        <a:t>P1-P2</a:t>
                      </a:r>
                      <a:r>
                        <a:rPr lang="fr-FR" sz="1400" b="1" dirty="0" smtClean="0">
                          <a:solidFill>
                            <a:schemeClr val="bg1"/>
                          </a:solidFill>
                        </a:rPr>
                        <a:t>      or      </a:t>
                      </a:r>
                      <a:r>
                        <a:rPr lang="fr-FR" sz="1800" b="1" dirty="0" smtClean="0">
                          <a:solidFill>
                            <a:schemeClr val="bg1"/>
                          </a:solidFill>
                        </a:rPr>
                        <a:t>P1-S</a:t>
                      </a:r>
                      <a:r>
                        <a:rPr lang="fr-FR" sz="1400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fr-FR" sz="1400" b="1" baseline="0" dirty="0" smtClean="0">
                          <a:solidFill>
                            <a:schemeClr val="bg1"/>
                          </a:solidFill>
                        </a:rPr>
                        <a:t>    or    </a:t>
                      </a:r>
                      <a:r>
                        <a:rPr lang="fr-FR" sz="1400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fr-FR" sz="1800" b="1" i="0" dirty="0" smtClean="0">
                          <a:solidFill>
                            <a:schemeClr val="bg1"/>
                          </a:solidFill>
                        </a:rPr>
                        <a:t>P2-S</a:t>
                      </a:r>
                      <a:r>
                        <a:rPr lang="fr-FR" sz="1400" b="1" i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fr-FR" sz="1400" b="1" dirty="0" smtClean="0">
                          <a:solidFill>
                            <a:schemeClr val="bg1"/>
                          </a:solidFill>
                        </a:rPr>
                        <a:t>    or    </a:t>
                      </a:r>
                      <a:r>
                        <a:rPr lang="fr-FR" sz="1800" b="1" dirty="0" smtClean="0">
                          <a:solidFill>
                            <a:schemeClr val="bg1"/>
                          </a:solidFill>
                        </a:rPr>
                        <a:t>S-G</a:t>
                      </a:r>
                      <a:r>
                        <a:rPr lang="fr-FR" sz="1400" b="1" dirty="0" smtClean="0">
                          <a:solidFill>
                            <a:schemeClr val="bg1"/>
                          </a:solidFill>
                        </a:rPr>
                        <a:t>    or    </a:t>
                      </a:r>
                      <a:r>
                        <a:rPr lang="fr-FR" sz="1800" b="1" dirty="0" smtClean="0">
                          <a:solidFill>
                            <a:schemeClr val="bg1"/>
                          </a:solidFill>
                        </a:rPr>
                        <a:t>P1-G</a:t>
                      </a:r>
                      <a:r>
                        <a:rPr lang="fr-FR" sz="1400" b="1" dirty="0" smtClean="0">
                          <a:solidFill>
                            <a:schemeClr val="bg1"/>
                          </a:solidFill>
                        </a:rPr>
                        <a:t>    or    </a:t>
                      </a:r>
                      <a:r>
                        <a:rPr lang="fr-FR" sz="1800" b="1" dirty="0" smtClean="0">
                          <a:solidFill>
                            <a:schemeClr val="bg1"/>
                          </a:solidFill>
                        </a:rPr>
                        <a:t>P2-G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4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4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04056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 smtClean="0">
                          <a:solidFill>
                            <a:schemeClr val="bg1"/>
                          </a:solidFill>
                        </a:rPr>
                        <a:t>P1-P2-S</a:t>
                      </a:r>
                      <a:r>
                        <a:rPr lang="fr-FR" sz="1800" b="1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fr-FR" sz="1800" b="1" baseline="0" dirty="0" smtClean="0">
                          <a:solidFill>
                            <a:schemeClr val="bg1"/>
                          </a:solidFill>
                        </a:rPr>
                        <a:t>      </a:t>
                      </a:r>
                      <a:r>
                        <a:rPr lang="fr-FR" sz="1400" b="1" baseline="0" dirty="0" smtClean="0">
                          <a:solidFill>
                            <a:schemeClr val="bg1"/>
                          </a:solidFill>
                        </a:rPr>
                        <a:t>or</a:t>
                      </a:r>
                      <a:r>
                        <a:rPr lang="fr-FR" sz="1800" b="1" baseline="0" dirty="0" smtClean="0">
                          <a:solidFill>
                            <a:schemeClr val="bg1"/>
                          </a:solidFill>
                        </a:rPr>
                        <a:t>        </a:t>
                      </a:r>
                      <a:r>
                        <a:rPr lang="fr-FR" sz="1800" b="1" dirty="0" smtClean="0">
                          <a:solidFill>
                            <a:schemeClr val="bg1"/>
                          </a:solidFill>
                        </a:rPr>
                        <a:t>P1-P2-G</a:t>
                      </a:r>
                      <a:r>
                        <a:rPr lang="fr-FR" sz="1800" b="1" baseline="0" dirty="0" smtClean="0">
                          <a:solidFill>
                            <a:schemeClr val="bg1"/>
                          </a:solidFill>
                        </a:rPr>
                        <a:t>       </a:t>
                      </a:r>
                      <a:r>
                        <a:rPr lang="fr-FR" sz="1400" b="1" baseline="0" dirty="0" smtClean="0">
                          <a:solidFill>
                            <a:schemeClr val="bg1"/>
                          </a:solidFill>
                        </a:rPr>
                        <a:t>or</a:t>
                      </a:r>
                      <a:r>
                        <a:rPr lang="fr-FR" sz="1800" b="1" baseline="0" dirty="0" smtClean="0">
                          <a:solidFill>
                            <a:schemeClr val="bg1"/>
                          </a:solidFill>
                        </a:rPr>
                        <a:t>      </a:t>
                      </a:r>
                      <a:r>
                        <a:rPr lang="fr-FR" sz="1800" b="1" dirty="0" smtClean="0">
                          <a:solidFill>
                            <a:schemeClr val="bg1"/>
                          </a:solidFill>
                        </a:rPr>
                        <a:t>P1-S-G      </a:t>
                      </a:r>
                      <a:r>
                        <a:rPr lang="fr-FR" sz="1400" b="1" dirty="0" smtClean="0">
                          <a:solidFill>
                            <a:schemeClr val="bg1"/>
                          </a:solidFill>
                        </a:rPr>
                        <a:t>or</a:t>
                      </a:r>
                      <a:r>
                        <a:rPr lang="fr-FR" sz="1800" b="1" dirty="0" smtClean="0">
                          <a:solidFill>
                            <a:schemeClr val="bg1"/>
                          </a:solidFill>
                        </a:rPr>
                        <a:t>     P2-S-G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1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1" dirty="0" smtClean="0"/>
                    </a:p>
                  </a:txBody>
                  <a:tcPr/>
                </a:tc>
              </a:tr>
              <a:tr h="504056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 smtClean="0">
                          <a:solidFill>
                            <a:schemeClr val="bg1"/>
                          </a:solidFill>
                        </a:rPr>
                        <a:t>P1-P2-S-G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" name="ZoneTexte 19"/>
          <p:cNvSpPr txBox="1"/>
          <p:nvPr/>
        </p:nvSpPr>
        <p:spPr>
          <a:xfrm>
            <a:off x="7884369" y="5257800"/>
            <a:ext cx="1224136" cy="369332"/>
          </a:xfrm>
          <a:prstGeom prst="rect">
            <a:avLst/>
          </a:prstGeom>
          <a:solidFill>
            <a:srgbClr val="7030A0"/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36000" rIns="36000" rtlCol="0">
            <a:spAutoFit/>
          </a:bodyPr>
          <a:lstStyle>
            <a:defPPr>
              <a:defRPr lang="fr-FR"/>
            </a:defPPr>
            <a:lvl1pP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ctr"/>
            <a:r>
              <a:rPr lang="fr-FR" dirty="0" smtClean="0"/>
              <a:t>NC=4/DC=2</a:t>
            </a:r>
            <a:endParaRPr lang="fr-FR" dirty="0"/>
          </a:p>
        </p:txBody>
      </p:sp>
      <p:cxnSp>
        <p:nvCxnSpPr>
          <p:cNvPr id="22" name="Connecteur droit 21"/>
          <p:cNvCxnSpPr>
            <a:endCxn id="36" idx="0"/>
          </p:cNvCxnSpPr>
          <p:nvPr/>
        </p:nvCxnSpPr>
        <p:spPr>
          <a:xfrm flipH="1">
            <a:off x="2024761" y="1011109"/>
            <a:ext cx="2858271" cy="1304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>
            <a:endCxn id="38" idx="0"/>
          </p:cNvCxnSpPr>
          <p:nvPr/>
        </p:nvCxnSpPr>
        <p:spPr>
          <a:xfrm flipH="1">
            <a:off x="4758444" y="1011109"/>
            <a:ext cx="124588" cy="1304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>
            <a:off x="4883032" y="1011109"/>
            <a:ext cx="1920337" cy="128079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>
            <a:off x="548597" y="2659452"/>
            <a:ext cx="547886" cy="5400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>
            <a:endCxn id="37" idx="0"/>
          </p:cNvCxnSpPr>
          <p:nvPr/>
        </p:nvCxnSpPr>
        <p:spPr>
          <a:xfrm flipH="1">
            <a:off x="3259643" y="1011109"/>
            <a:ext cx="1623389" cy="12915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152400" y="1580783"/>
            <a:ext cx="11741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Number</a:t>
            </a:r>
            <a:r>
              <a:rPr lang="fr-FR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Upgrade </a:t>
            </a:r>
            <a:r>
              <a:rPr lang="fr-FR" sz="1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lines</a:t>
            </a:r>
            <a:r>
              <a:rPr lang="fr-FR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integrated</a:t>
            </a:r>
            <a:endParaRPr lang="fr-FR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8" name="Connecteur droit 27"/>
          <p:cNvCxnSpPr>
            <a:endCxn id="15" idx="1"/>
          </p:cNvCxnSpPr>
          <p:nvPr/>
        </p:nvCxnSpPr>
        <p:spPr>
          <a:xfrm>
            <a:off x="548597" y="2659452"/>
            <a:ext cx="547886" cy="10426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>
            <a:endCxn id="16" idx="1"/>
          </p:cNvCxnSpPr>
          <p:nvPr/>
        </p:nvCxnSpPr>
        <p:spPr>
          <a:xfrm>
            <a:off x="548597" y="2659452"/>
            <a:ext cx="547886" cy="15467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4400517" y="5489357"/>
            <a:ext cx="299088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 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Upgrade Cycle</a:t>
            </a:r>
          </a:p>
          <a:p>
            <a:r>
              <a:rPr lang="fr-FR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fr-FR" sz="1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Number</a:t>
            </a:r>
            <a:r>
              <a:rPr lang="fr-FR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Cycle-NC- Duration of cycle-DC) </a:t>
            </a:r>
            <a:endParaRPr lang="fr-FR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7970440" y="5761856"/>
            <a:ext cx="994048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36000" rIns="36000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NC’/DC’</a:t>
            </a:r>
            <a:endParaRPr lang="fr-F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2" name="Connecteur droit 31"/>
          <p:cNvCxnSpPr/>
          <p:nvPr/>
        </p:nvCxnSpPr>
        <p:spPr>
          <a:xfrm flipV="1">
            <a:off x="6864387" y="4696418"/>
            <a:ext cx="2100101" cy="852517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>
            <a:stCxn id="31" idx="1"/>
          </p:cNvCxnSpPr>
          <p:nvPr/>
        </p:nvCxnSpPr>
        <p:spPr>
          <a:xfrm flipH="1" flipV="1">
            <a:off x="7322369" y="5802506"/>
            <a:ext cx="648071" cy="1440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>
            <a:stCxn id="20" idx="1"/>
          </p:cNvCxnSpPr>
          <p:nvPr/>
        </p:nvCxnSpPr>
        <p:spPr>
          <a:xfrm flipH="1">
            <a:off x="7380313" y="5442466"/>
            <a:ext cx="504056" cy="3507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>
            <a:endCxn id="41" idx="1"/>
          </p:cNvCxnSpPr>
          <p:nvPr/>
        </p:nvCxnSpPr>
        <p:spPr>
          <a:xfrm>
            <a:off x="548597" y="2659452"/>
            <a:ext cx="536707" cy="20369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1700725" y="2316012"/>
            <a:ext cx="648072" cy="602678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fr-FR" sz="2000" b="1" dirty="0" smtClean="0"/>
              <a:t>P1</a:t>
            </a:r>
          </a:p>
          <a:p>
            <a:pPr algn="ctr"/>
            <a:r>
              <a:rPr lang="fr-FR" sz="900" b="1" dirty="0" smtClean="0"/>
              <a:t>Handling</a:t>
            </a:r>
            <a:endParaRPr lang="fr-FR" sz="900" b="1" dirty="0"/>
          </a:p>
        </p:txBody>
      </p:sp>
      <p:sp>
        <p:nvSpPr>
          <p:cNvPr id="37" name="Rectangle 36"/>
          <p:cNvSpPr/>
          <p:nvPr/>
        </p:nvSpPr>
        <p:spPr>
          <a:xfrm>
            <a:off x="2935607" y="2302688"/>
            <a:ext cx="648072" cy="629325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/>
              <a:t>P2</a:t>
            </a:r>
          </a:p>
          <a:p>
            <a:pPr algn="ctr"/>
            <a:r>
              <a:rPr lang="fr-FR" sz="900" b="1" dirty="0" err="1" smtClean="0"/>
              <a:t>Suction</a:t>
            </a:r>
            <a:endParaRPr lang="fr-FR" sz="900" b="1" dirty="0"/>
          </a:p>
        </p:txBody>
      </p:sp>
      <p:sp>
        <p:nvSpPr>
          <p:cNvPr id="38" name="Rectangle 37"/>
          <p:cNvSpPr/>
          <p:nvPr/>
        </p:nvSpPr>
        <p:spPr>
          <a:xfrm>
            <a:off x="4434408" y="2316012"/>
            <a:ext cx="648072" cy="602678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/>
              <a:t>S</a:t>
            </a:r>
          </a:p>
          <a:p>
            <a:pPr algn="ctr"/>
            <a:r>
              <a:rPr lang="fr-FR" sz="1000" b="1" dirty="0" smtClean="0"/>
              <a:t>Design</a:t>
            </a:r>
            <a:endParaRPr lang="fr-FR" sz="1000" b="1" dirty="0"/>
          </a:p>
        </p:txBody>
      </p:sp>
      <p:sp>
        <p:nvSpPr>
          <p:cNvPr id="39" name="Rectangle 38"/>
          <p:cNvSpPr/>
          <p:nvPr/>
        </p:nvSpPr>
        <p:spPr>
          <a:xfrm>
            <a:off x="6454080" y="2291907"/>
            <a:ext cx="648072" cy="632013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2000" b="1" dirty="0" smtClean="0"/>
              <a:t>G</a:t>
            </a:r>
          </a:p>
          <a:p>
            <a:pPr algn="ctr"/>
            <a:r>
              <a:rPr lang="fr-FR" sz="900" b="1" dirty="0" err="1" smtClean="0"/>
              <a:t>Efficiency</a:t>
            </a:r>
            <a:r>
              <a:rPr lang="fr-FR" sz="900" b="1" dirty="0" smtClean="0"/>
              <a:t> &amp; Eco-usage</a:t>
            </a:r>
            <a:endParaRPr lang="fr-FR" sz="900" b="1" dirty="0"/>
          </a:p>
        </p:txBody>
      </p:sp>
      <p:sp>
        <p:nvSpPr>
          <p:cNvPr id="41" name="Rectangle 40"/>
          <p:cNvSpPr/>
          <p:nvPr/>
        </p:nvSpPr>
        <p:spPr>
          <a:xfrm>
            <a:off x="1085304" y="4516398"/>
            <a:ext cx="460226" cy="360040"/>
          </a:xfrm>
          <a:prstGeom prst="rect">
            <a:avLst/>
          </a:prstGeom>
          <a:solidFill>
            <a:srgbClr val="C000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2000" b="1" dirty="0" smtClean="0"/>
              <a:t>N:4</a:t>
            </a:r>
            <a:endParaRPr lang="fr-FR" sz="2000" b="1" dirty="0"/>
          </a:p>
        </p:txBody>
      </p:sp>
      <p:graphicFrame>
        <p:nvGraphicFramePr>
          <p:cNvPr id="42" name="Tableau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2563966"/>
              </p:ext>
            </p:extLst>
          </p:nvPr>
        </p:nvGraphicFramePr>
        <p:xfrm>
          <a:off x="7749480" y="2986684"/>
          <a:ext cx="746957" cy="197557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6957"/>
              </a:tblGrid>
              <a:tr h="46340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dirty="0" smtClean="0"/>
                        <a:t>Total = 4</a:t>
                      </a:r>
                    </a:p>
                  </a:txBody>
                  <a:tcPr anchor="ctr"/>
                </a:tc>
              </a:tr>
              <a:tr h="5040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dirty="0" smtClean="0"/>
                        <a:t>Total = 6</a:t>
                      </a:r>
                    </a:p>
                  </a:txBody>
                  <a:tcPr anchor="ctr">
                    <a:noFill/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dirty="0" smtClean="0"/>
                        <a:t>Total = 4</a:t>
                      </a:r>
                    </a:p>
                  </a:txBody>
                  <a:tcPr anchor="ctr"/>
                </a:tc>
              </a:tr>
              <a:tr h="5040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dirty="0" smtClean="0"/>
                        <a:t>Total</a:t>
                      </a:r>
                      <a:r>
                        <a:rPr lang="fr-FR" sz="1100" b="0" baseline="0" dirty="0" smtClean="0"/>
                        <a:t> = 1</a:t>
                      </a:r>
                      <a:endParaRPr lang="fr-FR" sz="1100" b="0" dirty="0" smtClean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47" name="Picture 4" descr="http://lismma.supmeca.fr/sites/default/files/pageaccueil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9" r="18286"/>
          <a:stretch/>
        </p:blipFill>
        <p:spPr bwMode="auto">
          <a:xfrm>
            <a:off x="152400" y="6346347"/>
            <a:ext cx="633872" cy="446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Image 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512" y="6407905"/>
            <a:ext cx="723519" cy="342465"/>
          </a:xfrm>
          <a:prstGeom prst="rect">
            <a:avLst/>
          </a:prstGeom>
        </p:spPr>
      </p:pic>
      <p:pic>
        <p:nvPicPr>
          <p:cNvPr id="50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94" b="11746"/>
          <a:stretch/>
        </p:blipFill>
        <p:spPr bwMode="auto">
          <a:xfrm>
            <a:off x="1838450" y="6384067"/>
            <a:ext cx="980950" cy="37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à coins arrondis 10"/>
          <p:cNvSpPr/>
          <p:nvPr/>
        </p:nvSpPr>
        <p:spPr>
          <a:xfrm>
            <a:off x="1663263" y="1451407"/>
            <a:ext cx="1981678" cy="671954"/>
          </a:xfrm>
          <a:prstGeom prst="roundRect">
            <a:avLst/>
          </a:prstGeom>
          <a:solidFill>
            <a:srgbClr val="4BACC6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/>
              <a:t>Perf</a:t>
            </a:r>
            <a:endParaRPr lang="fr-FR" sz="3200" b="1" dirty="0"/>
          </a:p>
        </p:txBody>
      </p:sp>
      <p:sp>
        <p:nvSpPr>
          <p:cNvPr id="12" name="Rectangle à coins arrondis 11"/>
          <p:cNvSpPr/>
          <p:nvPr/>
        </p:nvSpPr>
        <p:spPr>
          <a:xfrm>
            <a:off x="3798981" y="1451407"/>
            <a:ext cx="1934192" cy="671954"/>
          </a:xfrm>
          <a:prstGeom prst="roundRect">
            <a:avLst/>
          </a:prstGeom>
          <a:solidFill>
            <a:srgbClr val="FFC0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err="1" smtClean="0"/>
              <a:t>Senso</a:t>
            </a:r>
            <a:endParaRPr lang="fr-FR" sz="3200" b="1" dirty="0"/>
          </a:p>
        </p:txBody>
      </p:sp>
      <p:sp>
        <p:nvSpPr>
          <p:cNvPr id="13" name="Rectangle à coins arrondis 12"/>
          <p:cNvSpPr/>
          <p:nvPr/>
        </p:nvSpPr>
        <p:spPr>
          <a:xfrm>
            <a:off x="5929349" y="1447438"/>
            <a:ext cx="1748040" cy="671954"/>
          </a:xfrm>
          <a:prstGeom prst="roundRect">
            <a:avLst/>
          </a:prstGeom>
          <a:solidFill>
            <a:srgbClr val="99CC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/>
              <a:t>Green</a:t>
            </a:r>
            <a:endParaRPr lang="fr-FR" sz="3200" b="1" dirty="0"/>
          </a:p>
        </p:txBody>
      </p:sp>
      <p:sp>
        <p:nvSpPr>
          <p:cNvPr id="54" name="Rectangle 53"/>
          <p:cNvSpPr/>
          <p:nvPr/>
        </p:nvSpPr>
        <p:spPr>
          <a:xfrm>
            <a:off x="5117116" y="838200"/>
            <a:ext cx="30522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Value </a:t>
            </a:r>
            <a:r>
              <a:rPr lang="fr-F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Creation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Themes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fr-F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VaCT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ZoneTexte 42"/>
          <p:cNvSpPr txBox="1"/>
          <p:nvPr/>
        </p:nvSpPr>
        <p:spPr>
          <a:xfrm rot="20812163">
            <a:off x="324039" y="5316160"/>
            <a:ext cx="2455782" cy="954107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 </a:t>
            </a:r>
            <a:r>
              <a:rPr lang="fr-FR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combinations</a:t>
            </a:r>
            <a:endParaRPr lang="fr-FR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4477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Rectangle à coins arrondis 168"/>
          <p:cNvSpPr/>
          <p:nvPr/>
        </p:nvSpPr>
        <p:spPr>
          <a:xfrm>
            <a:off x="8281767" y="4038600"/>
            <a:ext cx="758921" cy="1219429"/>
          </a:xfrm>
          <a:prstGeom prst="roundRect">
            <a:avLst>
              <a:gd name="adj" fmla="val 7415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8" name="Rectangle à coins arrondis 167"/>
          <p:cNvSpPr/>
          <p:nvPr/>
        </p:nvSpPr>
        <p:spPr>
          <a:xfrm>
            <a:off x="7912327" y="2819406"/>
            <a:ext cx="1155473" cy="1091491"/>
          </a:xfrm>
          <a:prstGeom prst="roundRect">
            <a:avLst>
              <a:gd name="adj" fmla="val 7415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7" name="Rectangle à coins arrondis 166"/>
          <p:cNvSpPr/>
          <p:nvPr/>
        </p:nvSpPr>
        <p:spPr>
          <a:xfrm>
            <a:off x="5623947" y="3375598"/>
            <a:ext cx="1138257" cy="664342"/>
          </a:xfrm>
          <a:prstGeom prst="roundRect">
            <a:avLst>
              <a:gd name="adj" fmla="val 7415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6" name="Rectangle à coins arrondis 165"/>
          <p:cNvSpPr/>
          <p:nvPr/>
        </p:nvSpPr>
        <p:spPr>
          <a:xfrm>
            <a:off x="6889973" y="2149747"/>
            <a:ext cx="915583" cy="1826202"/>
          </a:xfrm>
          <a:prstGeom prst="roundRect">
            <a:avLst>
              <a:gd name="adj" fmla="val 7415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3" name="Image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41150">
            <a:off x="6422955" y="2264430"/>
            <a:ext cx="1793085" cy="1332361"/>
          </a:xfrm>
          <a:prstGeom prst="rect">
            <a:avLst/>
          </a:prstGeom>
        </p:spPr>
      </p:pic>
      <p:sp>
        <p:nvSpPr>
          <p:cNvPr id="165" name="Rectangle à coins arrondis 164"/>
          <p:cNvSpPr/>
          <p:nvPr/>
        </p:nvSpPr>
        <p:spPr>
          <a:xfrm>
            <a:off x="4146794" y="2362200"/>
            <a:ext cx="2701053" cy="928650"/>
          </a:xfrm>
          <a:prstGeom prst="roundRect">
            <a:avLst>
              <a:gd name="adj" fmla="val 7415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7" name="Picture 2" descr="http://t1.gstatic.com/images?q=tbn:ANd9GcTYFPwDTtCpDIv5jaTg0rG94M_j1WT_aEcb6Od0twDFjnqSxdquZw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5" r="12244"/>
          <a:stretch/>
        </p:blipFill>
        <p:spPr bwMode="auto">
          <a:xfrm>
            <a:off x="1300336" y="3886200"/>
            <a:ext cx="94052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4" name="Rectangle à coins arrondis 163"/>
          <p:cNvSpPr/>
          <p:nvPr/>
        </p:nvSpPr>
        <p:spPr>
          <a:xfrm>
            <a:off x="3554288" y="3388189"/>
            <a:ext cx="1530326" cy="904347"/>
          </a:xfrm>
          <a:prstGeom prst="roundRect">
            <a:avLst>
              <a:gd name="adj" fmla="val 7415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à coins arrondis 38"/>
          <p:cNvSpPr/>
          <p:nvPr/>
        </p:nvSpPr>
        <p:spPr>
          <a:xfrm>
            <a:off x="201488" y="2798590"/>
            <a:ext cx="2038288" cy="1428980"/>
          </a:xfrm>
          <a:prstGeom prst="roundRect">
            <a:avLst>
              <a:gd name="adj" fmla="val 7415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305800" y="6356350"/>
            <a:ext cx="381000" cy="365125"/>
          </a:xfrm>
        </p:spPr>
        <p:txBody>
          <a:bodyPr/>
          <a:lstStyle/>
          <a:p>
            <a:pPr algn="r"/>
            <a:fld id="{B6F15528-21DE-4FAA-801E-634DDDAF4B2B}" type="slidenum">
              <a:rPr lang="en-US" smtClean="0"/>
              <a:pPr algn="r"/>
              <a:t>2</a:t>
            </a:fld>
            <a:endParaRPr lang="en-US" dirty="0"/>
          </a:p>
        </p:txBody>
      </p:sp>
      <p:pic>
        <p:nvPicPr>
          <p:cNvPr id="7" name="Picture 4" descr="http://lismma.supmeca.fr/sites/default/files/pageaccueil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9" r="18286"/>
          <a:stretch/>
        </p:blipFill>
        <p:spPr bwMode="auto">
          <a:xfrm>
            <a:off x="152400" y="6346347"/>
            <a:ext cx="633872" cy="446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512" y="6407905"/>
            <a:ext cx="723519" cy="342465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94" b="11746"/>
          <a:stretch/>
        </p:blipFill>
        <p:spPr bwMode="auto">
          <a:xfrm>
            <a:off x="1838450" y="6384067"/>
            <a:ext cx="980950" cy="37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Image 5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688" y="3418377"/>
            <a:ext cx="717233" cy="574358"/>
          </a:xfrm>
          <a:prstGeom prst="rect">
            <a:avLst/>
          </a:prstGeom>
        </p:spPr>
      </p:pic>
      <p:pic>
        <p:nvPicPr>
          <p:cNvPr id="56" name="Picture 21" descr="Capture d’écran 2011-09-01 à 21.10.43.png"/>
          <p:cNvPicPr>
            <a:picLocks noChangeAspect="1"/>
          </p:cNvPicPr>
          <p:nvPr/>
        </p:nvPicPr>
        <p:blipFill rotWithShape="1">
          <a:blip r:embed="rId9"/>
          <a:srcRect b="9486"/>
          <a:stretch/>
        </p:blipFill>
        <p:spPr>
          <a:xfrm>
            <a:off x="3554288" y="3556877"/>
            <a:ext cx="1040712" cy="735659"/>
          </a:xfrm>
          <a:prstGeom prst="rect">
            <a:avLst/>
          </a:prstGeom>
        </p:spPr>
      </p:pic>
      <p:sp>
        <p:nvSpPr>
          <p:cNvPr id="59" name="Rounded Rectangle 71"/>
          <p:cNvSpPr/>
          <p:nvPr/>
        </p:nvSpPr>
        <p:spPr>
          <a:xfrm>
            <a:off x="76200" y="1552600"/>
            <a:ext cx="1872208" cy="43204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b="1" dirty="0" err="1" smtClean="0">
                <a:solidFill>
                  <a:schemeClr val="tx1"/>
                </a:solidFill>
              </a:rPr>
              <a:t>Conventional</a:t>
            </a:r>
            <a:r>
              <a:rPr lang="fr-FR" sz="1600" b="1" dirty="0" smtClean="0">
                <a:solidFill>
                  <a:schemeClr val="tx1"/>
                </a:solidFill>
              </a:rPr>
              <a:t> Product</a:t>
            </a:r>
            <a:endParaRPr lang="fr-FR" sz="1600" b="1" dirty="0">
              <a:solidFill>
                <a:schemeClr val="tx1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1539184" y="1486272"/>
            <a:ext cx="460280" cy="609600"/>
          </a:xfrm>
          <a:prstGeom prst="rect">
            <a:avLst/>
          </a:prstGeom>
          <a:solidFill>
            <a:schemeClr val="bg1">
              <a:lumMod val="50000"/>
            </a:schemeClr>
          </a:solidFill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12 kg</a:t>
            </a:r>
            <a:endParaRPr lang="fr-FR" sz="1400" dirty="0"/>
          </a:p>
        </p:txBody>
      </p:sp>
      <p:cxnSp>
        <p:nvCxnSpPr>
          <p:cNvPr id="61" name="Straight Arrow Connector 12"/>
          <p:cNvCxnSpPr>
            <a:stCxn id="60" idx="3"/>
          </p:cNvCxnSpPr>
          <p:nvPr/>
        </p:nvCxnSpPr>
        <p:spPr>
          <a:xfrm>
            <a:off x="1999464" y="1791072"/>
            <a:ext cx="6364184" cy="2977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/>
        </p:nvSpPr>
        <p:spPr>
          <a:xfrm>
            <a:off x="7948017" y="1486272"/>
            <a:ext cx="107385" cy="609600"/>
          </a:xfrm>
          <a:prstGeom prst="rect">
            <a:avLst/>
          </a:prstGeom>
          <a:solidFill>
            <a:schemeClr val="bg1">
              <a:lumMod val="50000"/>
            </a:schemeClr>
          </a:solidFill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dirty="0"/>
          </a:p>
        </p:txBody>
      </p:sp>
      <p:sp>
        <p:nvSpPr>
          <p:cNvPr id="63" name="Rectangle 62"/>
          <p:cNvSpPr/>
          <p:nvPr/>
        </p:nvSpPr>
        <p:spPr>
          <a:xfrm>
            <a:off x="5833496" y="1486272"/>
            <a:ext cx="377648" cy="609600"/>
          </a:xfrm>
          <a:prstGeom prst="rect">
            <a:avLst/>
          </a:prstGeom>
          <a:solidFill>
            <a:schemeClr val="bg1">
              <a:lumMod val="50000"/>
            </a:schemeClr>
          </a:solidFill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12 kg</a:t>
            </a:r>
            <a:endParaRPr lang="fr-FR" sz="1400" dirty="0"/>
          </a:p>
        </p:txBody>
      </p:sp>
      <p:sp>
        <p:nvSpPr>
          <p:cNvPr id="64" name="Rectangle 63"/>
          <p:cNvSpPr/>
          <p:nvPr/>
        </p:nvSpPr>
        <p:spPr>
          <a:xfrm>
            <a:off x="3745264" y="1486272"/>
            <a:ext cx="418624" cy="609600"/>
          </a:xfrm>
          <a:prstGeom prst="rect">
            <a:avLst/>
          </a:prstGeom>
          <a:solidFill>
            <a:schemeClr val="bg1">
              <a:lumMod val="50000"/>
            </a:schemeClr>
          </a:solidFill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12 kg</a:t>
            </a:r>
            <a:endParaRPr lang="fr-FR" sz="1400" dirty="0"/>
          </a:p>
        </p:txBody>
      </p:sp>
      <p:sp>
        <p:nvSpPr>
          <p:cNvPr id="65" name="TextBox 29"/>
          <p:cNvSpPr txBox="1"/>
          <p:nvPr/>
        </p:nvSpPr>
        <p:spPr>
          <a:xfrm>
            <a:off x="2335088" y="1486272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6 </a:t>
            </a:r>
            <a:r>
              <a:rPr lang="fr-FR" sz="1400" dirty="0" err="1" smtClean="0"/>
              <a:t>years</a:t>
            </a:r>
            <a:endParaRPr lang="fr-FR" sz="1400" dirty="0"/>
          </a:p>
        </p:txBody>
      </p:sp>
      <p:sp>
        <p:nvSpPr>
          <p:cNvPr id="66" name="TextBox 30"/>
          <p:cNvSpPr txBox="1"/>
          <p:nvPr/>
        </p:nvSpPr>
        <p:spPr>
          <a:xfrm>
            <a:off x="4399014" y="1486272"/>
            <a:ext cx="10065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6 </a:t>
            </a:r>
            <a:r>
              <a:rPr lang="fr-FR" sz="1400" dirty="0" err="1" smtClean="0"/>
              <a:t>years</a:t>
            </a:r>
            <a:endParaRPr lang="fr-FR" sz="1400" dirty="0"/>
          </a:p>
        </p:txBody>
      </p:sp>
      <p:sp>
        <p:nvSpPr>
          <p:cNvPr id="67" name="TextBox 42"/>
          <p:cNvSpPr txBox="1"/>
          <p:nvPr/>
        </p:nvSpPr>
        <p:spPr>
          <a:xfrm>
            <a:off x="6655568" y="1486272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6 </a:t>
            </a:r>
            <a:r>
              <a:rPr lang="fr-FR" sz="1400" dirty="0" err="1" smtClean="0"/>
              <a:t>years</a:t>
            </a:r>
            <a:endParaRPr lang="fr-FR" sz="1400" dirty="0"/>
          </a:p>
        </p:txBody>
      </p:sp>
      <p:sp>
        <p:nvSpPr>
          <p:cNvPr id="68" name="Rounded Rectangle 72"/>
          <p:cNvSpPr/>
          <p:nvPr/>
        </p:nvSpPr>
        <p:spPr>
          <a:xfrm>
            <a:off x="76200" y="5331629"/>
            <a:ext cx="1728192" cy="538336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err="1" smtClean="0"/>
              <a:t>Upgradable</a:t>
            </a:r>
            <a:endParaRPr lang="fr-FR" b="1" dirty="0" smtClean="0"/>
          </a:p>
          <a:p>
            <a:r>
              <a:rPr lang="fr-FR" b="1" dirty="0" smtClean="0"/>
              <a:t>System</a:t>
            </a:r>
            <a:endParaRPr lang="fr-FR" b="1" dirty="0"/>
          </a:p>
        </p:txBody>
      </p:sp>
      <p:cxnSp>
        <p:nvCxnSpPr>
          <p:cNvPr id="69" name="Straight Connector 58"/>
          <p:cNvCxnSpPr/>
          <p:nvPr/>
        </p:nvCxnSpPr>
        <p:spPr>
          <a:xfrm>
            <a:off x="7897688" y="1493909"/>
            <a:ext cx="0" cy="4525891"/>
          </a:xfrm>
          <a:prstGeom prst="line">
            <a:avLst/>
          </a:prstGeom>
          <a:ln w="25400" cap="flat" cmpd="sng" algn="ctr">
            <a:solidFill>
              <a:schemeClr val="bg1">
                <a:lumMod val="50000"/>
              </a:schemeClr>
            </a:solidFill>
            <a:prstDash val="sys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57"/>
          <p:cNvCxnSpPr/>
          <p:nvPr/>
        </p:nvCxnSpPr>
        <p:spPr>
          <a:xfrm flipH="1">
            <a:off x="5764088" y="1490935"/>
            <a:ext cx="4402" cy="4528865"/>
          </a:xfrm>
          <a:prstGeom prst="line">
            <a:avLst/>
          </a:prstGeom>
          <a:ln w="25400" cap="flat" cmpd="sng" algn="ctr">
            <a:solidFill>
              <a:schemeClr val="bg1">
                <a:lumMod val="50000"/>
              </a:schemeClr>
            </a:solidFill>
            <a:prstDash val="sys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56"/>
          <p:cNvCxnSpPr/>
          <p:nvPr/>
        </p:nvCxnSpPr>
        <p:spPr>
          <a:xfrm>
            <a:off x="3661817" y="1490933"/>
            <a:ext cx="0" cy="4528867"/>
          </a:xfrm>
          <a:prstGeom prst="line">
            <a:avLst/>
          </a:prstGeom>
          <a:ln w="25400" cap="flat" cmpd="sng" algn="ctr">
            <a:solidFill>
              <a:schemeClr val="bg1">
                <a:lumMod val="50000"/>
              </a:schemeClr>
            </a:solidFill>
            <a:prstDash val="sys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Rectangle 71"/>
          <p:cNvSpPr/>
          <p:nvPr/>
        </p:nvSpPr>
        <p:spPr>
          <a:xfrm>
            <a:off x="1539184" y="5305125"/>
            <a:ext cx="491104" cy="609600"/>
          </a:xfrm>
          <a:prstGeom prst="rect">
            <a:avLst/>
          </a:prstGeom>
          <a:solidFill>
            <a:schemeClr val="bg1">
              <a:lumMod val="50000"/>
            </a:schemeClr>
          </a:solidFill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12 kg</a:t>
            </a:r>
            <a:endParaRPr lang="fr-FR" sz="1400" dirty="0"/>
          </a:p>
        </p:txBody>
      </p:sp>
      <p:cxnSp>
        <p:nvCxnSpPr>
          <p:cNvPr id="73" name="Straight Arrow Connector 24"/>
          <p:cNvCxnSpPr>
            <a:stCxn id="72" idx="3"/>
          </p:cNvCxnSpPr>
          <p:nvPr/>
        </p:nvCxnSpPr>
        <p:spPr>
          <a:xfrm>
            <a:off x="2030288" y="5609925"/>
            <a:ext cx="6333360" cy="5846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Rounded Rectangle 31"/>
          <p:cNvSpPr/>
          <p:nvPr/>
        </p:nvSpPr>
        <p:spPr>
          <a:xfrm>
            <a:off x="2475016" y="5457524"/>
            <a:ext cx="241072" cy="304801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76200">
            <a:solidFill>
              <a:srgbClr val="00B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fr-FR" sz="1200" b="1" dirty="0">
              <a:solidFill>
                <a:schemeClr val="tx1"/>
              </a:solidFill>
            </a:endParaRPr>
          </a:p>
        </p:txBody>
      </p:sp>
      <p:sp>
        <p:nvSpPr>
          <p:cNvPr id="80" name="TextBox 45"/>
          <p:cNvSpPr txBox="1"/>
          <p:nvPr/>
        </p:nvSpPr>
        <p:spPr>
          <a:xfrm rot="19094039">
            <a:off x="1985212" y="5165164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2 </a:t>
            </a:r>
            <a:r>
              <a:rPr lang="fr-FR" sz="1200" dirty="0" err="1" smtClean="0"/>
              <a:t>years</a:t>
            </a:r>
            <a:endParaRPr lang="fr-FR" sz="1200" dirty="0"/>
          </a:p>
        </p:txBody>
      </p:sp>
      <p:sp>
        <p:nvSpPr>
          <p:cNvPr id="81" name="TextBox 46"/>
          <p:cNvSpPr txBox="1"/>
          <p:nvPr/>
        </p:nvSpPr>
        <p:spPr>
          <a:xfrm rot="19094039">
            <a:off x="2650892" y="5165164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2 </a:t>
            </a:r>
            <a:r>
              <a:rPr lang="fr-FR" sz="1200" dirty="0" err="1" smtClean="0"/>
              <a:t>years</a:t>
            </a:r>
            <a:endParaRPr lang="fr-FR" sz="1200" dirty="0"/>
          </a:p>
        </p:txBody>
      </p:sp>
      <p:sp>
        <p:nvSpPr>
          <p:cNvPr id="82" name="TextBox 47"/>
          <p:cNvSpPr txBox="1"/>
          <p:nvPr/>
        </p:nvSpPr>
        <p:spPr>
          <a:xfrm rot="19094039">
            <a:off x="3339940" y="5165164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2 </a:t>
            </a:r>
            <a:r>
              <a:rPr lang="fr-FR" sz="1200" dirty="0" err="1" smtClean="0"/>
              <a:t>years</a:t>
            </a:r>
            <a:endParaRPr lang="fr-FR" sz="1200" dirty="0"/>
          </a:p>
        </p:txBody>
      </p:sp>
      <p:sp>
        <p:nvSpPr>
          <p:cNvPr id="83" name="TextBox 48"/>
          <p:cNvSpPr txBox="1"/>
          <p:nvPr/>
        </p:nvSpPr>
        <p:spPr>
          <a:xfrm rot="19094039">
            <a:off x="4019044" y="5165164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2 </a:t>
            </a:r>
            <a:r>
              <a:rPr lang="fr-FR" sz="1200" dirty="0" err="1" smtClean="0"/>
              <a:t>years</a:t>
            </a:r>
            <a:endParaRPr lang="fr-FR" sz="1200" dirty="0"/>
          </a:p>
        </p:txBody>
      </p:sp>
      <p:sp>
        <p:nvSpPr>
          <p:cNvPr id="84" name="TextBox 49"/>
          <p:cNvSpPr txBox="1"/>
          <p:nvPr/>
        </p:nvSpPr>
        <p:spPr>
          <a:xfrm rot="19094039">
            <a:off x="5387196" y="5168087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2 </a:t>
            </a:r>
            <a:r>
              <a:rPr lang="fr-FR" sz="1200" dirty="0" err="1" smtClean="0"/>
              <a:t>years</a:t>
            </a:r>
            <a:endParaRPr lang="fr-FR" sz="1200" dirty="0"/>
          </a:p>
        </p:txBody>
      </p:sp>
      <p:sp>
        <p:nvSpPr>
          <p:cNvPr id="85" name="TextBox 50"/>
          <p:cNvSpPr txBox="1"/>
          <p:nvPr/>
        </p:nvSpPr>
        <p:spPr>
          <a:xfrm rot="19094039">
            <a:off x="6089668" y="5165164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2 </a:t>
            </a:r>
            <a:r>
              <a:rPr lang="fr-FR" sz="1200" dirty="0" err="1" smtClean="0"/>
              <a:t>years</a:t>
            </a:r>
            <a:endParaRPr lang="fr-FR" sz="1200" dirty="0"/>
          </a:p>
        </p:txBody>
      </p:sp>
      <p:sp>
        <p:nvSpPr>
          <p:cNvPr id="90" name="TextBox 48"/>
          <p:cNvSpPr txBox="1"/>
          <p:nvPr/>
        </p:nvSpPr>
        <p:spPr>
          <a:xfrm rot="19094039">
            <a:off x="4721516" y="5165164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2 </a:t>
            </a:r>
            <a:r>
              <a:rPr lang="fr-FR" sz="1200" dirty="0" err="1" smtClean="0"/>
              <a:t>years</a:t>
            </a:r>
            <a:endParaRPr lang="fr-FR" sz="1200" dirty="0"/>
          </a:p>
        </p:txBody>
      </p:sp>
      <p:sp>
        <p:nvSpPr>
          <p:cNvPr id="92" name="TextBox 50"/>
          <p:cNvSpPr txBox="1"/>
          <p:nvPr/>
        </p:nvSpPr>
        <p:spPr>
          <a:xfrm rot="19094039">
            <a:off x="6809748" y="5165164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2 </a:t>
            </a:r>
            <a:r>
              <a:rPr lang="fr-FR" sz="1200" dirty="0" err="1" smtClean="0"/>
              <a:t>years</a:t>
            </a:r>
            <a:endParaRPr lang="fr-FR" sz="1200" dirty="0"/>
          </a:p>
        </p:txBody>
      </p:sp>
      <p:sp>
        <p:nvSpPr>
          <p:cNvPr id="93" name="Rounded Rectangle 36"/>
          <p:cNvSpPr/>
          <p:nvPr/>
        </p:nvSpPr>
        <p:spPr>
          <a:xfrm flipH="1">
            <a:off x="7921724" y="5283366"/>
            <a:ext cx="133677" cy="631359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76200">
            <a:solidFill>
              <a:srgbClr val="00B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fr-FR" sz="1200" dirty="0"/>
          </a:p>
        </p:txBody>
      </p:sp>
      <p:sp>
        <p:nvSpPr>
          <p:cNvPr id="94" name="TextBox 50"/>
          <p:cNvSpPr txBox="1"/>
          <p:nvPr/>
        </p:nvSpPr>
        <p:spPr>
          <a:xfrm rot="19094039">
            <a:off x="7457820" y="5165164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2 </a:t>
            </a:r>
            <a:r>
              <a:rPr lang="fr-FR" sz="1200" dirty="0" err="1" smtClean="0"/>
              <a:t>years</a:t>
            </a:r>
            <a:endParaRPr lang="fr-FR" sz="1200" dirty="0"/>
          </a:p>
        </p:txBody>
      </p:sp>
      <p:pic>
        <p:nvPicPr>
          <p:cNvPr id="103" name="Picture 2" descr="http://t1.gstatic.com/images?q=tbn:ANd9GcTYFPwDTtCpDIv5jaTg0rG94M_j1WT_aEcb6Od0twDFjnqSxdquZw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5" r="12244"/>
          <a:stretch/>
        </p:blipFill>
        <p:spPr bwMode="auto">
          <a:xfrm>
            <a:off x="1295920" y="76200"/>
            <a:ext cx="94052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2" descr="http://t1.gstatic.com/images?q=tbn:ANd9GcTYFPwDTtCpDIv5jaTg0rG94M_j1WT_aEcb6Od0twDFjnqSxdquZw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06379" y="179046"/>
            <a:ext cx="898046" cy="1309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7" name="Picture 2" descr="https://encrypted-tbn1.gstatic.com/images?q=tbn:ANd9GcRyaMfmAlIYYS0wnl75Odrnt5EZtTdSnDrRdX6qN4J77Bz19B72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3288" y="76200"/>
            <a:ext cx="1393104" cy="13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" name="Picture 6" descr="https://encrypted-tbn0.gstatic.com/images?q=tbn:ANd9GcRXxhaKMyoMcmNJkJpr_WwwsvZDQA_Mu9Pm4AQW0cEf4n03PuQ3"/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98819" y="109442"/>
            <a:ext cx="1277517" cy="1362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" name="Rounded Rectangle 31"/>
          <p:cNvSpPr/>
          <p:nvPr/>
        </p:nvSpPr>
        <p:spPr>
          <a:xfrm>
            <a:off x="3160816" y="5463370"/>
            <a:ext cx="241072" cy="304801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76200">
            <a:solidFill>
              <a:srgbClr val="00B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fr-FR" sz="1200" b="1" dirty="0">
              <a:solidFill>
                <a:schemeClr val="tx1"/>
              </a:solidFill>
            </a:endParaRPr>
          </a:p>
        </p:txBody>
      </p:sp>
      <p:sp>
        <p:nvSpPr>
          <p:cNvPr id="105" name="Rounded Rectangle 31"/>
          <p:cNvSpPr/>
          <p:nvPr/>
        </p:nvSpPr>
        <p:spPr>
          <a:xfrm>
            <a:off x="3825038" y="5463370"/>
            <a:ext cx="241072" cy="304801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76200">
            <a:solidFill>
              <a:srgbClr val="00B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fr-FR" sz="1200" b="1" dirty="0">
              <a:solidFill>
                <a:schemeClr val="tx1"/>
              </a:solidFill>
            </a:endParaRPr>
          </a:p>
        </p:txBody>
      </p:sp>
      <p:sp>
        <p:nvSpPr>
          <p:cNvPr id="106" name="Rounded Rectangle 31"/>
          <p:cNvSpPr/>
          <p:nvPr/>
        </p:nvSpPr>
        <p:spPr>
          <a:xfrm>
            <a:off x="4532416" y="5457525"/>
            <a:ext cx="241072" cy="304801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76200">
            <a:solidFill>
              <a:srgbClr val="00B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fr-FR" sz="1200" b="1" dirty="0">
              <a:solidFill>
                <a:schemeClr val="tx1"/>
              </a:solidFill>
            </a:endParaRPr>
          </a:p>
        </p:txBody>
      </p:sp>
      <p:sp>
        <p:nvSpPr>
          <p:cNvPr id="129" name="Rounded Rectangle 31"/>
          <p:cNvSpPr/>
          <p:nvPr/>
        </p:nvSpPr>
        <p:spPr>
          <a:xfrm>
            <a:off x="5218216" y="5457525"/>
            <a:ext cx="241072" cy="304801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76200">
            <a:solidFill>
              <a:srgbClr val="00B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fr-FR" sz="1200" b="1" dirty="0">
              <a:solidFill>
                <a:schemeClr val="tx1"/>
              </a:solidFill>
            </a:endParaRPr>
          </a:p>
        </p:txBody>
      </p:sp>
      <p:sp>
        <p:nvSpPr>
          <p:cNvPr id="130" name="Rounded Rectangle 31"/>
          <p:cNvSpPr/>
          <p:nvPr/>
        </p:nvSpPr>
        <p:spPr>
          <a:xfrm>
            <a:off x="5916488" y="5457525"/>
            <a:ext cx="241072" cy="304801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76200">
            <a:solidFill>
              <a:srgbClr val="00B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fr-FR" sz="1200" b="1" dirty="0">
              <a:solidFill>
                <a:schemeClr val="tx1"/>
              </a:solidFill>
            </a:endParaRPr>
          </a:p>
        </p:txBody>
      </p:sp>
      <p:sp>
        <p:nvSpPr>
          <p:cNvPr id="131" name="Rounded Rectangle 31"/>
          <p:cNvSpPr/>
          <p:nvPr/>
        </p:nvSpPr>
        <p:spPr>
          <a:xfrm>
            <a:off x="6589816" y="5457525"/>
            <a:ext cx="241072" cy="304801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76200">
            <a:solidFill>
              <a:srgbClr val="00B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fr-FR" sz="1200" b="1" dirty="0">
              <a:solidFill>
                <a:schemeClr val="tx1"/>
              </a:solidFill>
            </a:endParaRPr>
          </a:p>
        </p:txBody>
      </p:sp>
      <p:sp>
        <p:nvSpPr>
          <p:cNvPr id="132" name="Rounded Rectangle 31"/>
          <p:cNvSpPr/>
          <p:nvPr/>
        </p:nvSpPr>
        <p:spPr>
          <a:xfrm>
            <a:off x="7288088" y="5457525"/>
            <a:ext cx="241072" cy="304801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76200">
            <a:solidFill>
              <a:srgbClr val="00B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fr-FR" sz="1200" b="1" dirty="0">
              <a:solidFill>
                <a:schemeClr val="tx1"/>
              </a:solidFill>
            </a:endParaRPr>
          </a:p>
        </p:txBody>
      </p:sp>
      <p:cxnSp>
        <p:nvCxnSpPr>
          <p:cNvPr id="133" name="Straight Connector 56"/>
          <p:cNvCxnSpPr>
            <a:endCxn id="74" idx="0"/>
          </p:cNvCxnSpPr>
          <p:nvPr/>
        </p:nvCxnSpPr>
        <p:spPr>
          <a:xfrm>
            <a:off x="2595552" y="4369624"/>
            <a:ext cx="0" cy="1087900"/>
          </a:xfrm>
          <a:prstGeom prst="line">
            <a:avLst/>
          </a:prstGeom>
          <a:ln w="25400" cap="flat" cmpd="sng" algn="ctr">
            <a:solidFill>
              <a:srgbClr val="00B050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56"/>
          <p:cNvCxnSpPr>
            <a:endCxn id="104" idx="0"/>
          </p:cNvCxnSpPr>
          <p:nvPr/>
        </p:nvCxnSpPr>
        <p:spPr>
          <a:xfrm>
            <a:off x="3281352" y="4356367"/>
            <a:ext cx="0" cy="1107003"/>
          </a:xfrm>
          <a:prstGeom prst="line">
            <a:avLst/>
          </a:prstGeom>
          <a:ln w="25400" cap="flat" cmpd="sng" algn="ctr">
            <a:solidFill>
              <a:srgbClr val="00B050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56"/>
          <p:cNvCxnSpPr>
            <a:endCxn id="105" idx="0"/>
          </p:cNvCxnSpPr>
          <p:nvPr/>
        </p:nvCxnSpPr>
        <p:spPr>
          <a:xfrm flipH="1">
            <a:off x="3945574" y="4482339"/>
            <a:ext cx="9002" cy="981031"/>
          </a:xfrm>
          <a:prstGeom prst="line">
            <a:avLst/>
          </a:prstGeom>
          <a:ln w="25400" cap="flat" cmpd="sng" algn="ctr">
            <a:solidFill>
              <a:srgbClr val="00B050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56"/>
          <p:cNvCxnSpPr>
            <a:endCxn id="106" idx="0"/>
          </p:cNvCxnSpPr>
          <p:nvPr/>
        </p:nvCxnSpPr>
        <p:spPr>
          <a:xfrm flipH="1">
            <a:off x="4652952" y="4388308"/>
            <a:ext cx="20926" cy="1069217"/>
          </a:xfrm>
          <a:prstGeom prst="line">
            <a:avLst/>
          </a:prstGeom>
          <a:ln w="25400" cap="flat" cmpd="sng" algn="ctr">
            <a:solidFill>
              <a:srgbClr val="00B050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56"/>
          <p:cNvCxnSpPr>
            <a:endCxn id="129" idx="0"/>
          </p:cNvCxnSpPr>
          <p:nvPr/>
        </p:nvCxnSpPr>
        <p:spPr>
          <a:xfrm flipH="1">
            <a:off x="5338752" y="4337879"/>
            <a:ext cx="2105" cy="1119646"/>
          </a:xfrm>
          <a:prstGeom prst="line">
            <a:avLst/>
          </a:prstGeom>
          <a:ln w="25400" cap="flat" cmpd="sng" algn="ctr">
            <a:solidFill>
              <a:srgbClr val="00B050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56"/>
          <p:cNvCxnSpPr>
            <a:endCxn id="130" idx="0"/>
          </p:cNvCxnSpPr>
          <p:nvPr/>
        </p:nvCxnSpPr>
        <p:spPr>
          <a:xfrm flipH="1">
            <a:off x="6037024" y="4356367"/>
            <a:ext cx="553" cy="1101158"/>
          </a:xfrm>
          <a:prstGeom prst="line">
            <a:avLst/>
          </a:prstGeom>
          <a:ln w="25400" cap="flat" cmpd="sng" algn="ctr">
            <a:solidFill>
              <a:srgbClr val="00B050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56"/>
          <p:cNvCxnSpPr>
            <a:endCxn id="131" idx="0"/>
          </p:cNvCxnSpPr>
          <p:nvPr/>
        </p:nvCxnSpPr>
        <p:spPr>
          <a:xfrm>
            <a:off x="6710352" y="4337879"/>
            <a:ext cx="0" cy="1119646"/>
          </a:xfrm>
          <a:prstGeom prst="line">
            <a:avLst/>
          </a:prstGeom>
          <a:ln w="25400" cap="flat" cmpd="sng" algn="ctr">
            <a:solidFill>
              <a:srgbClr val="00B050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56"/>
          <p:cNvCxnSpPr>
            <a:endCxn id="132" idx="0"/>
          </p:cNvCxnSpPr>
          <p:nvPr/>
        </p:nvCxnSpPr>
        <p:spPr>
          <a:xfrm>
            <a:off x="7408624" y="4365931"/>
            <a:ext cx="0" cy="1091594"/>
          </a:xfrm>
          <a:prstGeom prst="line">
            <a:avLst/>
          </a:prstGeom>
          <a:ln w="25400" cap="flat" cmpd="sng" algn="ctr">
            <a:solidFill>
              <a:srgbClr val="00B050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8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96" y="3219458"/>
            <a:ext cx="1386061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7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31" y="2798590"/>
            <a:ext cx="1080666" cy="77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9" name="Straight Connector 56"/>
          <p:cNvCxnSpPr/>
          <p:nvPr/>
        </p:nvCxnSpPr>
        <p:spPr>
          <a:xfrm flipH="1" flipV="1">
            <a:off x="1783872" y="3723514"/>
            <a:ext cx="811680" cy="632853"/>
          </a:xfrm>
          <a:prstGeom prst="line">
            <a:avLst/>
          </a:prstGeom>
          <a:ln w="25400" cap="flat" cmpd="sng" algn="ctr">
            <a:solidFill>
              <a:srgbClr val="00B050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0" name="Picture 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9071" y="3298463"/>
            <a:ext cx="1093003" cy="553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52" name="Straight Connector 56"/>
          <p:cNvCxnSpPr/>
          <p:nvPr/>
        </p:nvCxnSpPr>
        <p:spPr>
          <a:xfrm flipV="1">
            <a:off x="3954576" y="3909254"/>
            <a:ext cx="209312" cy="573085"/>
          </a:xfrm>
          <a:prstGeom prst="line">
            <a:avLst/>
          </a:prstGeom>
          <a:ln w="25400" cap="flat" cmpd="sng" algn="ctr">
            <a:solidFill>
              <a:srgbClr val="00B050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3" name="ZoneTexte 152"/>
          <p:cNvSpPr txBox="1"/>
          <p:nvPr/>
        </p:nvSpPr>
        <p:spPr>
          <a:xfrm>
            <a:off x="7821488" y="2904006"/>
            <a:ext cx="1350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err="1" smtClean="0"/>
              <a:t>Alert</a:t>
            </a:r>
            <a:r>
              <a:rPr lang="fr-FR" sz="1200" b="1" dirty="0"/>
              <a:t> </a:t>
            </a:r>
            <a:r>
              <a:rPr lang="fr-FR" sz="1200" b="1" dirty="0" smtClean="0"/>
              <a:t>"</a:t>
            </a:r>
            <a:r>
              <a:rPr lang="fr-FR" sz="1200" b="1" dirty="0"/>
              <a:t>Full </a:t>
            </a:r>
            <a:r>
              <a:rPr lang="fr-FR" sz="1200" b="1" dirty="0" smtClean="0"/>
              <a:t>tank &amp; </a:t>
            </a:r>
            <a:r>
              <a:rPr lang="fr-FR" sz="1200" b="1" dirty="0" err="1" smtClean="0"/>
              <a:t>clogged</a:t>
            </a:r>
            <a:r>
              <a:rPr lang="fr-FR" sz="1200" b="1" dirty="0" smtClean="0"/>
              <a:t> </a:t>
            </a:r>
            <a:r>
              <a:rPr lang="fr-FR" sz="1200" b="1" dirty="0" err="1" smtClean="0"/>
              <a:t>Filter</a:t>
            </a:r>
            <a:r>
              <a:rPr lang="fr-FR" sz="1200" b="1" dirty="0"/>
              <a:t>"</a:t>
            </a:r>
          </a:p>
        </p:txBody>
      </p:sp>
      <p:sp>
        <p:nvSpPr>
          <p:cNvPr id="154" name="ZoneTexte 153"/>
          <p:cNvSpPr txBox="1"/>
          <p:nvPr/>
        </p:nvSpPr>
        <p:spPr>
          <a:xfrm>
            <a:off x="3675793" y="3388189"/>
            <a:ext cx="1554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err="1" smtClean="0"/>
              <a:t>Less</a:t>
            </a:r>
            <a:r>
              <a:rPr lang="fr-FR" sz="1200" b="1" dirty="0" smtClean="0"/>
              <a:t> pressure </a:t>
            </a:r>
            <a:r>
              <a:rPr lang="fr-FR" sz="1200" b="1" dirty="0" err="1" smtClean="0"/>
              <a:t>loss</a:t>
            </a:r>
            <a:r>
              <a:rPr lang="fr-FR" sz="1200" b="1" dirty="0" smtClean="0"/>
              <a:t> </a:t>
            </a:r>
            <a:r>
              <a:rPr lang="fr-FR" sz="1200" b="1" dirty="0" err="1"/>
              <a:t>F</a:t>
            </a:r>
            <a:r>
              <a:rPr lang="fr-FR" sz="1200" b="1" dirty="0" err="1" smtClean="0"/>
              <a:t>ilter</a:t>
            </a:r>
            <a:endParaRPr lang="fr-FR" sz="1200" b="1" dirty="0"/>
          </a:p>
        </p:txBody>
      </p:sp>
      <p:pic>
        <p:nvPicPr>
          <p:cNvPr id="155" name="Picture 4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36"/>
          <a:stretch/>
        </p:blipFill>
        <p:spPr bwMode="auto">
          <a:xfrm>
            <a:off x="4146795" y="2362200"/>
            <a:ext cx="2455493" cy="8727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cxnSp>
        <p:nvCxnSpPr>
          <p:cNvPr id="156" name="Straight Connector 56"/>
          <p:cNvCxnSpPr/>
          <p:nvPr/>
        </p:nvCxnSpPr>
        <p:spPr>
          <a:xfrm flipV="1">
            <a:off x="4693162" y="3116675"/>
            <a:ext cx="927072" cy="1239692"/>
          </a:xfrm>
          <a:prstGeom prst="line">
            <a:avLst/>
          </a:prstGeom>
          <a:ln w="25400" cap="flat" cmpd="sng" algn="ctr">
            <a:solidFill>
              <a:srgbClr val="00B050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7" name="ZoneTexte 156"/>
          <p:cNvSpPr txBox="1"/>
          <p:nvPr/>
        </p:nvSpPr>
        <p:spPr>
          <a:xfrm>
            <a:off x="5306888" y="2853737"/>
            <a:ext cx="1554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Council of power </a:t>
            </a:r>
            <a:r>
              <a:rPr lang="fr-FR" sz="1200" b="1" dirty="0" err="1" smtClean="0"/>
              <a:t>adjustment</a:t>
            </a:r>
            <a:endParaRPr lang="fr-FR" sz="1200" b="1" dirty="0"/>
          </a:p>
        </p:txBody>
      </p:sp>
      <p:cxnSp>
        <p:nvCxnSpPr>
          <p:cNvPr id="158" name="Straight Connector 56"/>
          <p:cNvCxnSpPr/>
          <p:nvPr/>
        </p:nvCxnSpPr>
        <p:spPr>
          <a:xfrm flipV="1">
            <a:off x="5331407" y="3849854"/>
            <a:ext cx="585081" cy="497732"/>
          </a:xfrm>
          <a:prstGeom prst="line">
            <a:avLst/>
          </a:prstGeom>
          <a:ln w="25400" cap="flat" cmpd="sng" algn="ctr">
            <a:solidFill>
              <a:srgbClr val="00B050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9" name="ZoneTexte 158"/>
          <p:cNvSpPr txBox="1"/>
          <p:nvPr/>
        </p:nvSpPr>
        <p:spPr>
          <a:xfrm>
            <a:off x="6109657" y="3418377"/>
            <a:ext cx="682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err="1" smtClean="0"/>
              <a:t>Easy</a:t>
            </a:r>
            <a:r>
              <a:rPr lang="fr-FR" sz="1200" b="1" dirty="0" smtClean="0"/>
              <a:t> </a:t>
            </a:r>
            <a:r>
              <a:rPr lang="fr-FR" sz="1200" b="1" dirty="0" err="1" smtClean="0"/>
              <a:t>Wheels</a:t>
            </a:r>
            <a:endParaRPr lang="fr-FR" sz="1200" b="1" dirty="0"/>
          </a:p>
        </p:txBody>
      </p:sp>
      <p:cxnSp>
        <p:nvCxnSpPr>
          <p:cNvPr id="160" name="Straight Connector 56"/>
          <p:cNvCxnSpPr/>
          <p:nvPr/>
        </p:nvCxnSpPr>
        <p:spPr>
          <a:xfrm flipV="1">
            <a:off x="6022320" y="3686458"/>
            <a:ext cx="1052348" cy="701850"/>
          </a:xfrm>
          <a:prstGeom prst="line">
            <a:avLst/>
          </a:prstGeom>
          <a:ln w="25400" cap="flat" cmpd="sng" algn="ctr">
            <a:solidFill>
              <a:srgbClr val="00B050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56"/>
          <p:cNvCxnSpPr/>
          <p:nvPr/>
        </p:nvCxnSpPr>
        <p:spPr>
          <a:xfrm flipV="1">
            <a:off x="6710352" y="3657600"/>
            <a:ext cx="1492136" cy="680279"/>
          </a:xfrm>
          <a:prstGeom prst="line">
            <a:avLst/>
          </a:prstGeom>
          <a:ln w="25400" cap="flat" cmpd="sng" algn="ctr">
            <a:solidFill>
              <a:srgbClr val="00B050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56"/>
          <p:cNvCxnSpPr/>
          <p:nvPr/>
        </p:nvCxnSpPr>
        <p:spPr>
          <a:xfrm flipH="1">
            <a:off x="7408624" y="4227570"/>
            <a:ext cx="793864" cy="138361"/>
          </a:xfrm>
          <a:prstGeom prst="line">
            <a:avLst/>
          </a:prstGeom>
          <a:ln w="25400" cap="flat" cmpd="sng" algn="ctr">
            <a:solidFill>
              <a:srgbClr val="00B050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522" y="4098720"/>
            <a:ext cx="617078" cy="617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" name="Rectangle à coins arrondis 162"/>
          <p:cNvSpPr/>
          <p:nvPr/>
        </p:nvSpPr>
        <p:spPr>
          <a:xfrm>
            <a:off x="2404313" y="2057400"/>
            <a:ext cx="997576" cy="1739414"/>
          </a:xfrm>
          <a:prstGeom prst="roundRect">
            <a:avLst>
              <a:gd name="adj" fmla="val 7415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0" name="ZoneTexte 169"/>
          <p:cNvSpPr txBox="1"/>
          <p:nvPr/>
        </p:nvSpPr>
        <p:spPr>
          <a:xfrm>
            <a:off x="8158714" y="4643964"/>
            <a:ext cx="985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Calories </a:t>
            </a:r>
            <a:r>
              <a:rPr lang="fr-FR" sz="1200" b="1" dirty="0" err="1" smtClean="0"/>
              <a:t>meter</a:t>
            </a:r>
            <a:endParaRPr lang="fr-FR" sz="12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40379" y="2149638"/>
            <a:ext cx="580509" cy="1222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1" name="Straight Connector 56"/>
          <p:cNvCxnSpPr/>
          <p:nvPr/>
        </p:nvCxnSpPr>
        <p:spPr>
          <a:xfrm flipH="1" flipV="1">
            <a:off x="2912823" y="3246042"/>
            <a:ext cx="368529" cy="1101545"/>
          </a:xfrm>
          <a:prstGeom prst="line">
            <a:avLst/>
          </a:prstGeom>
          <a:ln w="25400" cap="flat" cmpd="sng" algn="ctr">
            <a:solidFill>
              <a:srgbClr val="00B050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7" name="ZoneTexte 86"/>
          <p:cNvSpPr txBox="1"/>
          <p:nvPr/>
        </p:nvSpPr>
        <p:spPr>
          <a:xfrm>
            <a:off x="1192088" y="2726800"/>
            <a:ext cx="1024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Dirty </a:t>
            </a:r>
            <a:r>
              <a:rPr lang="fr-FR" sz="1200" b="1" dirty="0" err="1" smtClean="0"/>
              <a:t>indicator</a:t>
            </a:r>
            <a:endParaRPr lang="fr-FR" sz="1200" b="1" dirty="0"/>
          </a:p>
        </p:txBody>
      </p:sp>
      <p:sp>
        <p:nvSpPr>
          <p:cNvPr id="88" name="ZoneTexte 87"/>
          <p:cNvSpPr txBox="1"/>
          <p:nvPr/>
        </p:nvSpPr>
        <p:spPr>
          <a:xfrm>
            <a:off x="2411288" y="3352800"/>
            <a:ext cx="1024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Smartphone </a:t>
            </a:r>
            <a:r>
              <a:rPr lang="fr-FR" sz="1200" b="1" dirty="0" err="1" smtClean="0"/>
              <a:t>connector</a:t>
            </a:r>
            <a:endParaRPr lang="fr-FR" sz="1200" b="1" dirty="0"/>
          </a:p>
        </p:txBody>
      </p:sp>
      <p:pic>
        <p:nvPicPr>
          <p:cNvPr id="1028" name="Picture 4" descr="http://www.google.fr/url?source=imglanding&amp;ct=img&amp;q=http://www.mpc-formations.com/wp-content/uploads/2014/10/catalogue.jpg&amp;sa=X&amp;ei=-s1aVYbGFIbvUpj3gegL&amp;ved=0CAkQ8wc&amp;usg=AFQjCNF3d5rjXGwcBrWkH9sL1rbNHzbbZ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606" y="2553573"/>
            <a:ext cx="664563" cy="50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à coins arrondis 5"/>
          <p:cNvSpPr/>
          <p:nvPr/>
        </p:nvSpPr>
        <p:spPr>
          <a:xfrm rot="20275129">
            <a:off x="3022758" y="2430027"/>
            <a:ext cx="794471" cy="337243"/>
          </a:xfrm>
          <a:prstGeom prst="roundRect">
            <a:avLst/>
          </a:prstGeom>
          <a:solidFill>
            <a:srgbClr val="FF66CC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ts val="1100"/>
              </a:lnSpc>
            </a:pPr>
            <a:r>
              <a:rPr lang="fr-FR" sz="1400" b="1" dirty="0" smtClean="0">
                <a:latin typeface="Arial Rounded MT Bold" panose="020F0704030504030204" pitchFamily="34" charset="0"/>
              </a:rPr>
              <a:t>APP </a:t>
            </a:r>
            <a:r>
              <a:rPr lang="fr-FR" sz="1050" b="1" dirty="0" smtClean="0">
                <a:latin typeface="Arial Rounded MT Bold" panose="020F0704030504030204" pitchFamily="34" charset="0"/>
              </a:rPr>
              <a:t>coach</a:t>
            </a:r>
            <a:r>
              <a:rPr lang="fr-FR" sz="1400" b="1" dirty="0" smtClean="0">
                <a:latin typeface="Arial Rounded MT Bold" panose="020F0704030504030204" pitchFamily="34" charset="0"/>
              </a:rPr>
              <a:t> </a:t>
            </a:r>
            <a:r>
              <a:rPr lang="fr-FR" sz="1100" b="1" dirty="0" smtClean="0">
                <a:latin typeface="Arial Rounded MT Bold" panose="020F0704030504030204" pitchFamily="34" charset="0"/>
              </a:rPr>
              <a:t>v1</a:t>
            </a:r>
            <a:endParaRPr lang="fr-FR" sz="1100" b="1" dirty="0">
              <a:latin typeface="Arial Rounded MT Bold" panose="020F0704030504030204" pitchFamily="34" charset="0"/>
            </a:endParaRPr>
          </a:p>
        </p:txBody>
      </p:sp>
      <p:sp>
        <p:nvSpPr>
          <p:cNvPr id="100" name="Rectangle à coins arrondis 99"/>
          <p:cNvSpPr/>
          <p:nvPr/>
        </p:nvSpPr>
        <p:spPr>
          <a:xfrm rot="20275129">
            <a:off x="2937719" y="2973213"/>
            <a:ext cx="639974" cy="337243"/>
          </a:xfrm>
          <a:prstGeom prst="roundRect">
            <a:avLst/>
          </a:prstGeom>
          <a:solidFill>
            <a:srgbClr val="00B0F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100" b="1" dirty="0" smtClean="0">
                <a:latin typeface="Arial Rounded MT Bold" panose="020F0704030504030204" pitchFamily="34" charset="0"/>
              </a:rPr>
              <a:t>APP</a:t>
            </a:r>
          </a:p>
          <a:p>
            <a:pPr algn="ctr"/>
            <a:r>
              <a:rPr lang="fr-FR" sz="700" b="1" dirty="0" err="1" smtClean="0">
                <a:latin typeface="Arial Rounded MT Bold" panose="020F0704030504030204" pitchFamily="34" charset="0"/>
              </a:rPr>
              <a:t>purchase</a:t>
            </a:r>
            <a:endParaRPr lang="fr-FR" sz="500" b="1" dirty="0">
              <a:latin typeface="Arial Rounded MT Bold" panose="020F0704030504030204" pitchFamily="34" charset="0"/>
            </a:endParaRPr>
          </a:p>
        </p:txBody>
      </p:sp>
      <p:sp>
        <p:nvSpPr>
          <p:cNvPr id="101" name="Rectangle à coins arrondis 100"/>
          <p:cNvSpPr/>
          <p:nvPr/>
        </p:nvSpPr>
        <p:spPr>
          <a:xfrm rot="20275129">
            <a:off x="2770550" y="2095224"/>
            <a:ext cx="639974" cy="337243"/>
          </a:xfrm>
          <a:prstGeom prst="roundRect">
            <a:avLst/>
          </a:prstGeom>
          <a:solidFill>
            <a:srgbClr val="92D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100" b="1" dirty="0" smtClean="0">
                <a:latin typeface="Arial Rounded MT Bold" panose="020F0704030504030204" pitchFamily="34" charset="0"/>
              </a:rPr>
              <a:t>APP</a:t>
            </a:r>
          </a:p>
          <a:p>
            <a:pPr algn="ctr"/>
            <a:r>
              <a:rPr lang="fr-FR" sz="700" b="1" dirty="0" smtClean="0">
                <a:latin typeface="Arial Rounded MT Bold" panose="020F0704030504030204" pitchFamily="34" charset="0"/>
              </a:rPr>
              <a:t>Eco-score</a:t>
            </a:r>
            <a:endParaRPr lang="fr-FR" sz="500" b="1" dirty="0">
              <a:latin typeface="Arial Rounded MT Bold" panose="020F0704030504030204" pitchFamily="34" charset="0"/>
            </a:endParaRPr>
          </a:p>
        </p:txBody>
      </p:sp>
      <p:sp>
        <p:nvSpPr>
          <p:cNvPr id="102" name="Rectangle à coins arrondis 101"/>
          <p:cNvSpPr/>
          <p:nvPr/>
        </p:nvSpPr>
        <p:spPr>
          <a:xfrm rot="20275129">
            <a:off x="6227327" y="2437250"/>
            <a:ext cx="794471" cy="337243"/>
          </a:xfrm>
          <a:prstGeom prst="roundRect">
            <a:avLst/>
          </a:prstGeom>
          <a:solidFill>
            <a:srgbClr val="FF66CC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ts val="1100"/>
              </a:lnSpc>
            </a:pPr>
            <a:r>
              <a:rPr lang="fr-FR" sz="1400" b="1" dirty="0" smtClean="0">
                <a:latin typeface="Arial Rounded MT Bold" panose="020F0704030504030204" pitchFamily="34" charset="0"/>
              </a:rPr>
              <a:t>APP </a:t>
            </a:r>
            <a:r>
              <a:rPr lang="fr-FR" sz="1050" b="1" dirty="0" smtClean="0">
                <a:latin typeface="Arial Rounded MT Bold" panose="020F0704030504030204" pitchFamily="34" charset="0"/>
              </a:rPr>
              <a:t>coach</a:t>
            </a:r>
            <a:r>
              <a:rPr lang="fr-FR" sz="1400" b="1" dirty="0" smtClean="0">
                <a:latin typeface="Arial Rounded MT Bold" panose="020F0704030504030204" pitchFamily="34" charset="0"/>
              </a:rPr>
              <a:t> </a:t>
            </a:r>
            <a:r>
              <a:rPr lang="fr-FR" sz="1100" b="1" dirty="0" smtClean="0">
                <a:latin typeface="Arial Rounded MT Bold" panose="020F0704030504030204" pitchFamily="34" charset="0"/>
              </a:rPr>
              <a:t>v2</a:t>
            </a:r>
            <a:endParaRPr lang="fr-FR" sz="1100" b="1" dirty="0">
              <a:latin typeface="Arial Rounded MT Bold" panose="020F0704030504030204" pitchFamily="34" charset="0"/>
            </a:endParaRPr>
          </a:p>
        </p:txBody>
      </p:sp>
      <p:sp>
        <p:nvSpPr>
          <p:cNvPr id="108" name="Rectangle à coins arrondis 107"/>
          <p:cNvSpPr/>
          <p:nvPr/>
        </p:nvSpPr>
        <p:spPr>
          <a:xfrm rot="20275129">
            <a:off x="8128336" y="2499161"/>
            <a:ext cx="794471" cy="337243"/>
          </a:xfrm>
          <a:prstGeom prst="roundRect">
            <a:avLst/>
          </a:prstGeom>
          <a:solidFill>
            <a:srgbClr val="FF66CC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ts val="1100"/>
              </a:lnSpc>
            </a:pPr>
            <a:r>
              <a:rPr lang="fr-FR" sz="1400" b="1" dirty="0" smtClean="0">
                <a:latin typeface="Arial Rounded MT Bold" panose="020F0704030504030204" pitchFamily="34" charset="0"/>
              </a:rPr>
              <a:t>APP </a:t>
            </a:r>
            <a:r>
              <a:rPr lang="fr-FR" sz="1050" b="1" dirty="0" smtClean="0">
                <a:latin typeface="Arial Rounded MT Bold" panose="020F0704030504030204" pitchFamily="34" charset="0"/>
              </a:rPr>
              <a:t>coach</a:t>
            </a:r>
            <a:r>
              <a:rPr lang="fr-FR" sz="1400" b="1" dirty="0" smtClean="0">
                <a:latin typeface="Arial Rounded MT Bold" panose="020F0704030504030204" pitchFamily="34" charset="0"/>
              </a:rPr>
              <a:t> </a:t>
            </a:r>
            <a:r>
              <a:rPr lang="fr-FR" sz="1100" b="1" dirty="0" smtClean="0">
                <a:latin typeface="Arial Rounded MT Bold" panose="020F0704030504030204" pitchFamily="34" charset="0"/>
              </a:rPr>
              <a:t>v3</a:t>
            </a:r>
            <a:endParaRPr lang="fr-FR" sz="1100" b="1" dirty="0">
              <a:latin typeface="Arial Rounded MT Bold" panose="020F0704030504030204" pitchFamily="34" charset="0"/>
            </a:endParaRPr>
          </a:p>
        </p:txBody>
      </p:sp>
      <p:sp>
        <p:nvSpPr>
          <p:cNvPr id="110" name="Rectangle à coins arrondis 109"/>
          <p:cNvSpPr/>
          <p:nvPr/>
        </p:nvSpPr>
        <p:spPr>
          <a:xfrm rot="20275129">
            <a:off x="8315277" y="5089178"/>
            <a:ext cx="794471" cy="337243"/>
          </a:xfrm>
          <a:prstGeom prst="roundRect">
            <a:avLst/>
          </a:prstGeom>
          <a:solidFill>
            <a:srgbClr val="FF66CC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ts val="1100"/>
              </a:lnSpc>
            </a:pPr>
            <a:r>
              <a:rPr lang="fr-FR" sz="1400" b="1" dirty="0" smtClean="0">
                <a:latin typeface="Arial Rounded MT Bold" panose="020F0704030504030204" pitchFamily="34" charset="0"/>
              </a:rPr>
              <a:t>APP </a:t>
            </a:r>
            <a:r>
              <a:rPr lang="fr-FR" sz="1050" b="1" dirty="0" smtClean="0">
                <a:latin typeface="Arial Rounded MT Bold" panose="020F0704030504030204" pitchFamily="34" charset="0"/>
              </a:rPr>
              <a:t>coach</a:t>
            </a:r>
            <a:r>
              <a:rPr lang="fr-FR" sz="1400" b="1" dirty="0" smtClean="0">
                <a:latin typeface="Arial Rounded MT Bold" panose="020F0704030504030204" pitchFamily="34" charset="0"/>
              </a:rPr>
              <a:t> </a:t>
            </a:r>
            <a:r>
              <a:rPr lang="fr-FR" sz="1100" b="1" dirty="0" smtClean="0">
                <a:latin typeface="Arial Rounded MT Bold" panose="020F0704030504030204" pitchFamily="34" charset="0"/>
              </a:rPr>
              <a:t>v4</a:t>
            </a:r>
            <a:endParaRPr lang="fr-FR" sz="1100" b="1" dirty="0">
              <a:latin typeface="Arial Rounded MT Bold" panose="020F0704030504030204" pitchFamily="34" charset="0"/>
            </a:endParaRPr>
          </a:p>
        </p:txBody>
      </p:sp>
      <p:sp>
        <p:nvSpPr>
          <p:cNvPr id="111" name="ZoneTexte 110"/>
          <p:cNvSpPr txBox="1"/>
          <p:nvPr/>
        </p:nvSpPr>
        <p:spPr>
          <a:xfrm>
            <a:off x="7080365" y="2625504"/>
            <a:ext cx="789557" cy="461665"/>
          </a:xfrm>
          <a:prstGeom prst="rect">
            <a:avLst/>
          </a:prstGeom>
          <a:solidFill>
            <a:schemeClr val="bg1"/>
          </a:solidFill>
        </p:spPr>
        <p:txBody>
          <a:bodyPr wrap="square" lIns="36000" rIns="36000" rtlCol="0">
            <a:spAutoFit/>
          </a:bodyPr>
          <a:lstStyle/>
          <a:p>
            <a:pPr algn="ctr"/>
            <a:r>
              <a:rPr lang="fr-FR" sz="1200" b="1" dirty="0" err="1" smtClean="0"/>
              <a:t>Ergonomic</a:t>
            </a:r>
            <a:r>
              <a:rPr lang="fr-FR" sz="1200" b="1" dirty="0" smtClean="0"/>
              <a:t> </a:t>
            </a:r>
            <a:r>
              <a:rPr lang="fr-FR" sz="1200" b="1" dirty="0" err="1" smtClean="0"/>
              <a:t>handle</a:t>
            </a:r>
            <a:endParaRPr lang="fr-FR" sz="1200" b="1" dirty="0"/>
          </a:p>
        </p:txBody>
      </p:sp>
      <p:pic>
        <p:nvPicPr>
          <p:cNvPr id="121" name="Image 120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95" b="19138"/>
          <a:stretch/>
        </p:blipFill>
        <p:spPr bwMode="auto">
          <a:xfrm>
            <a:off x="1377126" y="1252483"/>
            <a:ext cx="3600471" cy="3699734"/>
          </a:xfrm>
          <a:prstGeom prst="rect">
            <a:avLst/>
          </a:prstGeom>
          <a:solidFill>
            <a:schemeClr val="bg1"/>
          </a:solidFill>
          <a:ln w="76200"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58984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8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8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0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6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" grpId="0" animBg="1"/>
      <p:bldP spid="168" grpId="0" animBg="1"/>
      <p:bldP spid="167" grpId="0" animBg="1"/>
      <p:bldP spid="166" grpId="0" animBg="1"/>
      <p:bldP spid="165" grpId="0" animBg="1"/>
      <p:bldP spid="164" grpId="0" animBg="1"/>
      <p:bldP spid="39" grpId="0" animBg="1"/>
      <p:bldP spid="68" grpId="0" animBg="1"/>
      <p:bldP spid="72" grpId="0" animBg="1"/>
      <p:bldP spid="74" grpId="0" animBg="1"/>
      <p:bldP spid="80" grpId="0"/>
      <p:bldP spid="81" grpId="0"/>
      <p:bldP spid="82" grpId="0"/>
      <p:bldP spid="83" grpId="0"/>
      <p:bldP spid="84" grpId="0"/>
      <p:bldP spid="85" grpId="0"/>
      <p:bldP spid="90" grpId="0"/>
      <p:bldP spid="92" grpId="0"/>
      <p:bldP spid="93" grpId="0" animBg="1"/>
      <p:bldP spid="94" grpId="0"/>
      <p:bldP spid="104" grpId="0" animBg="1"/>
      <p:bldP spid="105" grpId="0" animBg="1"/>
      <p:bldP spid="106" grpId="0" animBg="1"/>
      <p:bldP spid="129" grpId="0" animBg="1"/>
      <p:bldP spid="130" grpId="0" animBg="1"/>
      <p:bldP spid="131" grpId="0" animBg="1"/>
      <p:bldP spid="132" grpId="0" animBg="1"/>
      <p:bldP spid="153" grpId="0"/>
      <p:bldP spid="154" grpId="0"/>
      <p:bldP spid="157" grpId="0"/>
      <p:bldP spid="159" grpId="0"/>
      <p:bldP spid="163" grpId="0" animBg="1"/>
      <p:bldP spid="170" grpId="0"/>
      <p:bldP spid="87" grpId="0"/>
      <p:bldP spid="88" grpId="0"/>
      <p:bldP spid="6" grpId="0" animBg="1"/>
      <p:bldP spid="100" grpId="0" animBg="1"/>
      <p:bldP spid="101" grpId="0" animBg="1"/>
      <p:bldP spid="102" grpId="0" animBg="1"/>
      <p:bldP spid="108" grpId="0" animBg="1"/>
      <p:bldP spid="110" grpId="0" animBg="1"/>
      <p:bldP spid="1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971550" y="-76200"/>
            <a:ext cx="8172450" cy="8995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fr-FR" sz="2400" b="1" dirty="0" err="1" smtClean="0">
                <a:solidFill>
                  <a:srgbClr val="00B050"/>
                </a:solidFill>
                <a:latin typeface="Arial Rounded MT Bold"/>
                <a:ea typeface="+mj-ea"/>
                <a:cs typeface="+mj-cs"/>
              </a:rPr>
              <a:t>Intermediate</a:t>
            </a:r>
            <a:r>
              <a:rPr lang="fr-FR" sz="2400" b="1" dirty="0" smtClean="0">
                <a:solidFill>
                  <a:srgbClr val="00B050"/>
                </a:solidFill>
                <a:latin typeface="Arial Rounded MT Bold"/>
                <a:ea typeface="+mj-ea"/>
                <a:cs typeface="+mj-cs"/>
              </a:rPr>
              <a:t> </a:t>
            </a:r>
            <a:r>
              <a:rPr lang="fr-FR" sz="2400" b="1" dirty="0" err="1" smtClean="0">
                <a:solidFill>
                  <a:srgbClr val="00B050"/>
                </a:solidFill>
                <a:latin typeface="Arial Rounded MT Bold"/>
                <a:ea typeface="+mj-ea"/>
                <a:cs typeface="+mj-cs"/>
              </a:rPr>
              <a:t>representation</a:t>
            </a:r>
            <a:r>
              <a:rPr lang="fr-FR" sz="2400" b="1" dirty="0" smtClean="0">
                <a:solidFill>
                  <a:srgbClr val="00B050"/>
                </a:solidFill>
                <a:latin typeface="Arial Rounded MT Bold"/>
                <a:ea typeface="+mj-ea"/>
                <a:cs typeface="+mj-cs"/>
              </a:rPr>
              <a:t> to explore </a:t>
            </a:r>
          </a:p>
          <a:p>
            <a:pPr lvl="0" algn="ctr">
              <a:spcBef>
                <a:spcPct val="0"/>
              </a:spcBef>
              <a:defRPr/>
            </a:pPr>
            <a:r>
              <a:rPr lang="fr-FR" sz="2400" b="1" dirty="0" smtClean="0">
                <a:solidFill>
                  <a:srgbClr val="00B050"/>
                </a:solidFill>
                <a:latin typeface="Arial Rounded MT Bold"/>
                <a:ea typeface="+mj-ea"/>
                <a:cs typeface="+mj-cs"/>
              </a:rPr>
              <a:t>Service upgrade </a:t>
            </a:r>
            <a:r>
              <a:rPr lang="fr-FR" sz="2400" b="1" dirty="0" err="1" smtClean="0">
                <a:solidFill>
                  <a:srgbClr val="00B050"/>
                </a:solidFill>
                <a:latin typeface="Arial Rounded MT Bold"/>
                <a:ea typeface="+mj-ea"/>
                <a:cs typeface="+mj-cs"/>
              </a:rPr>
              <a:t>lines</a:t>
            </a:r>
            <a:endParaRPr lang="fr-FR" sz="2400" b="1" dirty="0" smtClean="0">
              <a:solidFill>
                <a:srgbClr val="00B050"/>
              </a:solidFill>
              <a:latin typeface="Arial Rounded MT Bold"/>
              <a:ea typeface="+mj-ea"/>
              <a:cs typeface="+mj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58403" y="2070720"/>
            <a:ext cx="4241200" cy="27363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2158404" y="3781635"/>
            <a:ext cx="6147396" cy="521333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1652886" y="3366864"/>
            <a:ext cx="460226" cy="360040"/>
          </a:xfrm>
          <a:prstGeom prst="rect">
            <a:avLst/>
          </a:prstGeom>
          <a:solidFill>
            <a:srgbClr val="C000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2000" b="1" dirty="0" smtClean="0"/>
              <a:t>N:1</a:t>
            </a:r>
            <a:endParaRPr lang="fr-FR" sz="2000" b="1" dirty="0"/>
          </a:p>
        </p:txBody>
      </p:sp>
      <p:sp>
        <p:nvSpPr>
          <p:cNvPr id="15" name="Rectangle 14"/>
          <p:cNvSpPr/>
          <p:nvPr/>
        </p:nvSpPr>
        <p:spPr>
          <a:xfrm>
            <a:off x="1652886" y="3870920"/>
            <a:ext cx="460226" cy="360040"/>
          </a:xfrm>
          <a:prstGeom prst="rect">
            <a:avLst/>
          </a:prstGeom>
          <a:solidFill>
            <a:srgbClr val="C000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2000" b="1" dirty="0" smtClean="0"/>
              <a:t>N:2</a:t>
            </a:r>
            <a:endParaRPr lang="fr-FR" sz="2000" b="1" dirty="0"/>
          </a:p>
        </p:txBody>
      </p:sp>
      <p:sp>
        <p:nvSpPr>
          <p:cNvPr id="16" name="Rectangle 15"/>
          <p:cNvSpPr/>
          <p:nvPr/>
        </p:nvSpPr>
        <p:spPr>
          <a:xfrm>
            <a:off x="1652886" y="4374976"/>
            <a:ext cx="460226" cy="360040"/>
          </a:xfrm>
          <a:prstGeom prst="rect">
            <a:avLst/>
          </a:prstGeom>
          <a:solidFill>
            <a:srgbClr val="C000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2000" b="1" dirty="0" smtClean="0"/>
              <a:t>N:3</a:t>
            </a:r>
            <a:endParaRPr lang="fr-FR" sz="2000" b="1" dirty="0"/>
          </a:p>
        </p:txBody>
      </p:sp>
      <p:graphicFrame>
        <p:nvGraphicFramePr>
          <p:cNvPr id="17" name="Tableau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4196389"/>
              </p:ext>
            </p:extLst>
          </p:nvPr>
        </p:nvGraphicFramePr>
        <p:xfrm>
          <a:off x="2185120" y="3335507"/>
          <a:ext cx="4224470" cy="147151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24470"/>
              </a:tblGrid>
              <a:tr h="463405"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solidFill>
                            <a:schemeClr val="tx1"/>
                          </a:solidFill>
                        </a:rPr>
                        <a:t>S1</a:t>
                      </a:r>
                      <a:r>
                        <a:rPr lang="fr-FR" sz="1600" b="1" baseline="0" dirty="0" smtClean="0">
                          <a:solidFill>
                            <a:schemeClr val="tx1"/>
                          </a:solidFill>
                        </a:rPr>
                        <a:t>            </a:t>
                      </a:r>
                      <a:r>
                        <a:rPr lang="fr-FR" sz="1400" b="1" baseline="0" dirty="0" smtClean="0">
                          <a:solidFill>
                            <a:schemeClr val="tx1"/>
                          </a:solidFill>
                        </a:rPr>
                        <a:t>or</a:t>
                      </a:r>
                      <a:r>
                        <a:rPr lang="fr-FR" sz="1600" b="1" baseline="0" dirty="0" smtClean="0">
                          <a:solidFill>
                            <a:schemeClr val="tx1"/>
                          </a:solidFill>
                        </a:rPr>
                        <a:t>           </a:t>
                      </a:r>
                      <a:r>
                        <a:rPr lang="fr-FR" sz="1800" b="1" baseline="0" dirty="0" smtClean="0">
                          <a:solidFill>
                            <a:schemeClr val="tx1"/>
                          </a:solidFill>
                        </a:rPr>
                        <a:t>S2</a:t>
                      </a:r>
                      <a:r>
                        <a:rPr lang="fr-FR" sz="1400" b="1" baseline="0" dirty="0" smtClean="0">
                          <a:solidFill>
                            <a:schemeClr val="tx1"/>
                          </a:solidFill>
                        </a:rPr>
                        <a:t>            or           </a:t>
                      </a:r>
                      <a:r>
                        <a:rPr lang="fr-FR" sz="1800" b="1" baseline="0" dirty="0" smtClean="0">
                          <a:solidFill>
                            <a:schemeClr val="tx1"/>
                          </a:solidFill>
                        </a:rPr>
                        <a:t>S3</a:t>
                      </a:r>
                      <a:endParaRPr lang="fr-FR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BDD3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 smtClean="0">
                          <a:solidFill>
                            <a:schemeClr val="tx1"/>
                          </a:solidFill>
                        </a:rPr>
                        <a:t>S1-S2</a:t>
                      </a:r>
                      <a:r>
                        <a:rPr lang="fr-FR" sz="1400" b="1" dirty="0" smtClean="0">
                          <a:solidFill>
                            <a:schemeClr val="tx1"/>
                          </a:solidFill>
                        </a:rPr>
                        <a:t>      or      </a:t>
                      </a:r>
                      <a:r>
                        <a:rPr lang="fr-FR" sz="1800" b="1" dirty="0" smtClean="0">
                          <a:solidFill>
                            <a:schemeClr val="tx1"/>
                          </a:solidFill>
                        </a:rPr>
                        <a:t>S1-S3</a:t>
                      </a:r>
                      <a:r>
                        <a:rPr lang="fr-FR" sz="14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1400" b="1" baseline="0" dirty="0" smtClean="0">
                          <a:solidFill>
                            <a:schemeClr val="tx1"/>
                          </a:solidFill>
                        </a:rPr>
                        <a:t>    or    </a:t>
                      </a:r>
                      <a:r>
                        <a:rPr lang="fr-FR" sz="14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1800" b="1" i="0" dirty="0" smtClean="0">
                          <a:solidFill>
                            <a:schemeClr val="tx1"/>
                          </a:solidFill>
                        </a:rPr>
                        <a:t>S2-S3</a:t>
                      </a:r>
                      <a:endParaRPr lang="fr-FR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BDD3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 smtClean="0">
                          <a:solidFill>
                            <a:schemeClr val="tx1"/>
                          </a:solidFill>
                        </a:rPr>
                        <a:t>S1-S2-S3</a:t>
                      </a:r>
                    </a:p>
                  </a:txBody>
                  <a:tcPr>
                    <a:solidFill>
                      <a:srgbClr val="FFBDD3"/>
                    </a:solidFill>
                  </a:tcPr>
                </a:tc>
              </a:tr>
            </a:tbl>
          </a:graphicData>
        </a:graphic>
      </p:graphicFrame>
      <p:sp>
        <p:nvSpPr>
          <p:cNvPr id="20" name="ZoneTexte 19"/>
          <p:cNvSpPr txBox="1"/>
          <p:nvPr/>
        </p:nvSpPr>
        <p:spPr>
          <a:xfrm>
            <a:off x="7884369" y="5181600"/>
            <a:ext cx="1224136" cy="369332"/>
          </a:xfrm>
          <a:prstGeom prst="rect">
            <a:avLst/>
          </a:prstGeom>
          <a:solidFill>
            <a:srgbClr val="7030A0"/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36000" rIns="36000" rtlCol="0">
            <a:spAutoFit/>
          </a:bodyPr>
          <a:lstStyle>
            <a:defPPr>
              <a:defRPr lang="fr-FR"/>
            </a:defPPr>
            <a:lvl1pP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ctr"/>
            <a:r>
              <a:rPr lang="fr-FR" dirty="0" smtClean="0"/>
              <a:t>NC=4/DC=2</a:t>
            </a:r>
            <a:endParaRPr lang="fr-FR" dirty="0"/>
          </a:p>
        </p:txBody>
      </p:sp>
      <p:sp>
        <p:nvSpPr>
          <p:cNvPr id="21" name="Rectangle 20"/>
          <p:cNvSpPr/>
          <p:nvPr/>
        </p:nvSpPr>
        <p:spPr>
          <a:xfrm>
            <a:off x="3913312" y="990600"/>
            <a:ext cx="30522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Value </a:t>
            </a:r>
            <a:r>
              <a:rPr lang="fr-F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Creation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Themes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fr-F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VaCT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2" name="Connecteur droit 21"/>
          <p:cNvCxnSpPr>
            <a:stCxn id="21" idx="2"/>
            <a:endCxn id="36" idx="0"/>
          </p:cNvCxnSpPr>
          <p:nvPr/>
        </p:nvCxnSpPr>
        <p:spPr>
          <a:xfrm flipH="1">
            <a:off x="3001928" y="1359932"/>
            <a:ext cx="2437507" cy="1304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>
            <a:stCxn id="21" idx="2"/>
            <a:endCxn id="43" idx="0"/>
          </p:cNvCxnSpPr>
          <p:nvPr/>
        </p:nvCxnSpPr>
        <p:spPr>
          <a:xfrm>
            <a:off x="5439435" y="1359932"/>
            <a:ext cx="27729" cy="1304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>
            <a:off x="1105000" y="3008275"/>
            <a:ext cx="547886" cy="5400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>
            <a:stCxn id="21" idx="2"/>
          </p:cNvCxnSpPr>
          <p:nvPr/>
        </p:nvCxnSpPr>
        <p:spPr>
          <a:xfrm flipH="1">
            <a:off x="4236810" y="1359932"/>
            <a:ext cx="1202625" cy="12915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708803" y="1929606"/>
            <a:ext cx="11741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Number</a:t>
            </a:r>
            <a:r>
              <a:rPr lang="fr-FR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Upgrade </a:t>
            </a:r>
            <a:r>
              <a:rPr lang="fr-FR" sz="1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lines</a:t>
            </a:r>
            <a:r>
              <a:rPr lang="fr-FR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integrated</a:t>
            </a:r>
            <a:endParaRPr lang="fr-FR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8" name="Connecteur droit 27"/>
          <p:cNvCxnSpPr>
            <a:endCxn id="15" idx="1"/>
          </p:cNvCxnSpPr>
          <p:nvPr/>
        </p:nvCxnSpPr>
        <p:spPr>
          <a:xfrm>
            <a:off x="1105000" y="3008275"/>
            <a:ext cx="547886" cy="10426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>
            <a:endCxn id="16" idx="1"/>
          </p:cNvCxnSpPr>
          <p:nvPr/>
        </p:nvCxnSpPr>
        <p:spPr>
          <a:xfrm>
            <a:off x="1105000" y="3008275"/>
            <a:ext cx="547886" cy="15467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4400517" y="5413157"/>
            <a:ext cx="299088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 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Upgrade Cycle</a:t>
            </a:r>
          </a:p>
          <a:p>
            <a:r>
              <a:rPr lang="fr-FR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fr-FR" sz="1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Number</a:t>
            </a:r>
            <a:r>
              <a:rPr lang="fr-FR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Cycle-NC- Duration of cycle-DC) </a:t>
            </a:r>
            <a:endParaRPr lang="fr-FR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7970440" y="5685656"/>
            <a:ext cx="994048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36000" rIns="36000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NC’/DC’</a:t>
            </a:r>
            <a:endParaRPr lang="fr-F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2" name="Connecteur droit 31"/>
          <p:cNvCxnSpPr/>
          <p:nvPr/>
        </p:nvCxnSpPr>
        <p:spPr>
          <a:xfrm flipV="1">
            <a:off x="6599608" y="4531568"/>
            <a:ext cx="2065465" cy="829436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>
            <a:stCxn id="31" idx="1"/>
          </p:cNvCxnSpPr>
          <p:nvPr/>
        </p:nvCxnSpPr>
        <p:spPr>
          <a:xfrm flipH="1" flipV="1">
            <a:off x="7322369" y="5726306"/>
            <a:ext cx="648071" cy="1440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>
            <a:stCxn id="20" idx="1"/>
          </p:cNvCxnSpPr>
          <p:nvPr/>
        </p:nvCxnSpPr>
        <p:spPr>
          <a:xfrm flipH="1">
            <a:off x="7380313" y="5366266"/>
            <a:ext cx="504056" cy="3507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2677892" y="2664835"/>
            <a:ext cx="648072" cy="602678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fr-FR" sz="2000" b="1" dirty="0" smtClean="0"/>
              <a:t>S1</a:t>
            </a:r>
          </a:p>
          <a:p>
            <a:pPr algn="ctr"/>
            <a:r>
              <a:rPr lang="fr-FR" sz="900" b="1" dirty="0" smtClean="0"/>
              <a:t>Game</a:t>
            </a:r>
            <a:endParaRPr lang="fr-FR" sz="900" b="1" dirty="0"/>
          </a:p>
        </p:txBody>
      </p:sp>
      <p:sp>
        <p:nvSpPr>
          <p:cNvPr id="37" name="Rectangle 36"/>
          <p:cNvSpPr/>
          <p:nvPr/>
        </p:nvSpPr>
        <p:spPr>
          <a:xfrm>
            <a:off x="3912774" y="2651511"/>
            <a:ext cx="648072" cy="629325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/>
              <a:t>S2</a:t>
            </a:r>
          </a:p>
          <a:p>
            <a:pPr algn="ctr"/>
            <a:r>
              <a:rPr lang="fr-FR" sz="900" b="1" dirty="0" err="1" smtClean="0"/>
              <a:t>Health</a:t>
            </a:r>
            <a:endParaRPr lang="fr-FR" sz="900" b="1" dirty="0"/>
          </a:p>
        </p:txBody>
      </p:sp>
      <p:graphicFrame>
        <p:nvGraphicFramePr>
          <p:cNvPr id="42" name="Tableau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6564836"/>
              </p:ext>
            </p:extLst>
          </p:nvPr>
        </p:nvGraphicFramePr>
        <p:xfrm>
          <a:off x="6400883" y="3335507"/>
          <a:ext cx="890812" cy="147151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90812"/>
              </a:tblGrid>
              <a:tr h="46340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dirty="0" smtClean="0"/>
                        <a:t>Total = 3</a:t>
                      </a:r>
                    </a:p>
                  </a:txBody>
                  <a:tcPr anchor="ctr"/>
                </a:tc>
              </a:tr>
              <a:tr h="5040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dirty="0" smtClean="0"/>
                        <a:t>Total = 3</a:t>
                      </a:r>
                    </a:p>
                  </a:txBody>
                  <a:tcPr anchor="ctr">
                    <a:noFill/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dirty="0" smtClean="0"/>
                        <a:t>Total = 1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47" name="Picture 4" descr="http://lismma.supmeca.fr/sites/default/files/pageaccueil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9" r="18286"/>
          <a:stretch/>
        </p:blipFill>
        <p:spPr bwMode="auto">
          <a:xfrm>
            <a:off x="152400" y="6346347"/>
            <a:ext cx="633872" cy="446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Image 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512" y="6407905"/>
            <a:ext cx="723519" cy="342465"/>
          </a:xfrm>
          <a:prstGeom prst="rect">
            <a:avLst/>
          </a:prstGeom>
        </p:spPr>
      </p:pic>
      <p:pic>
        <p:nvPicPr>
          <p:cNvPr id="50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94" b="11746"/>
          <a:stretch/>
        </p:blipFill>
        <p:spPr bwMode="auto">
          <a:xfrm>
            <a:off x="1838450" y="6384067"/>
            <a:ext cx="980950" cy="37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Rectangle 42"/>
          <p:cNvSpPr/>
          <p:nvPr/>
        </p:nvSpPr>
        <p:spPr>
          <a:xfrm>
            <a:off x="5143128" y="2664835"/>
            <a:ext cx="648072" cy="629325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/>
              <a:t>S3</a:t>
            </a:r>
          </a:p>
          <a:p>
            <a:pPr algn="ctr"/>
            <a:r>
              <a:rPr lang="fr-FR" sz="900" b="1" dirty="0" smtClean="0"/>
              <a:t>Optimisation</a:t>
            </a:r>
            <a:endParaRPr lang="fr-FR" sz="900" b="1" dirty="0"/>
          </a:p>
        </p:txBody>
      </p:sp>
      <p:sp>
        <p:nvSpPr>
          <p:cNvPr id="11" name="Rectangle à coins arrondis 10"/>
          <p:cNvSpPr/>
          <p:nvPr/>
        </p:nvSpPr>
        <p:spPr>
          <a:xfrm>
            <a:off x="2365155" y="1828800"/>
            <a:ext cx="3807045" cy="639416"/>
          </a:xfrm>
          <a:prstGeom prst="roundRect">
            <a:avLst/>
          </a:prstGeom>
          <a:solidFill>
            <a:srgbClr val="FFAFA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/>
              <a:t>Service</a:t>
            </a:r>
            <a:endParaRPr lang="fr-FR" sz="3200" b="1" dirty="0"/>
          </a:p>
        </p:txBody>
      </p:sp>
      <p:sp>
        <p:nvSpPr>
          <p:cNvPr id="35" name="ZoneTexte 34"/>
          <p:cNvSpPr txBox="1"/>
          <p:nvPr/>
        </p:nvSpPr>
        <p:spPr>
          <a:xfrm rot="20812163">
            <a:off x="324039" y="5316160"/>
            <a:ext cx="2455782" cy="954107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 </a:t>
            </a:r>
            <a:r>
              <a:rPr lang="fr-FR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combinations</a:t>
            </a:r>
            <a:endParaRPr lang="fr-FR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75841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305800" y="6356350"/>
            <a:ext cx="381000" cy="365125"/>
          </a:xfrm>
        </p:spPr>
        <p:txBody>
          <a:bodyPr/>
          <a:lstStyle/>
          <a:p>
            <a:pPr algn="r"/>
            <a:fld id="{B6F15528-21DE-4FAA-801E-634DDDAF4B2B}" type="slidenum">
              <a:rPr lang="en-US" smtClean="0"/>
              <a:pPr algn="r"/>
              <a:t>21</a:t>
            </a:fld>
            <a:endParaRPr lang="en-US" dirty="0"/>
          </a:p>
        </p:txBody>
      </p:sp>
      <p:pic>
        <p:nvPicPr>
          <p:cNvPr id="7" name="Picture 4" descr="http://lismma.supmeca.fr/sites/default/files/pageaccueil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9" r="18286"/>
          <a:stretch/>
        </p:blipFill>
        <p:spPr bwMode="auto">
          <a:xfrm>
            <a:off x="152400" y="6346347"/>
            <a:ext cx="633872" cy="446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512" y="6407905"/>
            <a:ext cx="723519" cy="342465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94" b="11746"/>
          <a:stretch/>
        </p:blipFill>
        <p:spPr bwMode="auto">
          <a:xfrm>
            <a:off x="1838450" y="6384067"/>
            <a:ext cx="980950" cy="37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9" t="22663" r="38739" b="8978"/>
          <a:stretch/>
        </p:blipFill>
        <p:spPr bwMode="auto">
          <a:xfrm>
            <a:off x="-46633" y="-70232"/>
            <a:ext cx="5122690" cy="4263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7" t="14220" r="51082" b="15862"/>
          <a:stretch/>
        </p:blipFill>
        <p:spPr bwMode="auto">
          <a:xfrm>
            <a:off x="4570784" y="2299863"/>
            <a:ext cx="4644008" cy="3942773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Flèche vers le bas 14"/>
          <p:cNvSpPr/>
          <p:nvPr/>
        </p:nvSpPr>
        <p:spPr>
          <a:xfrm rot="19448949">
            <a:off x="1066302" y="1534098"/>
            <a:ext cx="504056" cy="1224136"/>
          </a:xfrm>
          <a:prstGeom prst="downArrow">
            <a:avLst/>
          </a:prstGeom>
          <a:solidFill>
            <a:srgbClr val="C00000"/>
          </a:solidFill>
          <a:ln>
            <a:solidFill>
              <a:schemeClr val="bg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à coins arrondis 15"/>
          <p:cNvSpPr/>
          <p:nvPr/>
        </p:nvSpPr>
        <p:spPr>
          <a:xfrm>
            <a:off x="2115418" y="132242"/>
            <a:ext cx="2960639" cy="1713254"/>
          </a:xfrm>
          <a:prstGeom prst="roundRect">
            <a:avLst>
              <a:gd name="adj" fmla="val 3228"/>
            </a:avLst>
          </a:prstGeom>
          <a:noFill/>
          <a:ln w="7620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6552728" y="2731911"/>
            <a:ext cx="2555776" cy="3516489"/>
          </a:xfrm>
          <a:prstGeom prst="roundRect">
            <a:avLst>
              <a:gd name="adj" fmla="val 3228"/>
            </a:avLst>
          </a:prstGeom>
          <a:noFill/>
          <a:ln w="7620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TextBox 77"/>
          <p:cNvSpPr txBox="1"/>
          <p:nvPr/>
        </p:nvSpPr>
        <p:spPr>
          <a:xfrm>
            <a:off x="6019800" y="132242"/>
            <a:ext cx="2867216" cy="369332"/>
          </a:xfrm>
          <a:prstGeom prst="rect">
            <a:avLst/>
          </a:prstGeom>
          <a:solidFill>
            <a:srgbClr val="FF0000"/>
          </a:solidFill>
        </p:spPr>
        <p:txBody>
          <a:bodyPr wrap="square" lIns="36000" tIns="0" rIns="36000" bIns="0" rtlCol="0">
            <a:spAutoFit/>
          </a:bodyPr>
          <a:lstStyle/>
          <a:p>
            <a:pPr algn="ctr"/>
            <a:r>
              <a:rPr lang="fr-FR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ck Regular"/>
                <a:cs typeface="Brick Regular"/>
              </a:rPr>
              <a:t>UpMoS</a:t>
            </a:r>
            <a:r>
              <a:rPr lang="fr-F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ck Regular"/>
                <a:cs typeface="Brick Regular"/>
              </a:rPr>
              <a:t> Explorer</a:t>
            </a:r>
            <a:endParaRPr lang="fr-F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ck Regular"/>
              <a:cs typeface="Brick Regular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1825" y="4038600"/>
            <a:ext cx="1242499" cy="1589334"/>
          </a:xfrm>
          <a:prstGeom prst="rect">
            <a:avLst/>
          </a:prstGeom>
          <a:solidFill>
            <a:srgbClr val="00B0F0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Imagine new Modules related to Value creation Themes (</a:t>
            </a:r>
            <a:r>
              <a:rPr lang="en-GB" sz="1200" dirty="0" err="1" smtClean="0">
                <a:solidFill>
                  <a:schemeClr val="tx1"/>
                </a:solidFill>
              </a:rPr>
              <a:t>VaCT</a:t>
            </a:r>
            <a:r>
              <a:rPr lang="en-GB" sz="1200" dirty="0" smtClean="0">
                <a:solidFill>
                  <a:schemeClr val="tx1"/>
                </a:solidFill>
              </a:rPr>
              <a:t>)</a:t>
            </a:r>
          </a:p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. Performance</a:t>
            </a:r>
          </a:p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. Sensorial</a:t>
            </a:r>
          </a:p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. green</a:t>
            </a:r>
          </a:p>
        </p:txBody>
      </p:sp>
      <p:sp>
        <p:nvSpPr>
          <p:cNvPr id="22" name="Rectangle 21"/>
          <p:cNvSpPr/>
          <p:nvPr/>
        </p:nvSpPr>
        <p:spPr>
          <a:xfrm>
            <a:off x="827862" y="5403348"/>
            <a:ext cx="1242499" cy="832876"/>
          </a:xfrm>
          <a:prstGeom prst="rect">
            <a:avLst/>
          </a:prstGeom>
          <a:solidFill>
            <a:srgbClr val="00B0F0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Generate technological evolutions of current modules</a:t>
            </a:r>
          </a:p>
        </p:txBody>
      </p:sp>
      <p:cxnSp>
        <p:nvCxnSpPr>
          <p:cNvPr id="3" name="Connecteur droit avec flèche 2"/>
          <p:cNvCxnSpPr/>
          <p:nvPr/>
        </p:nvCxnSpPr>
        <p:spPr>
          <a:xfrm flipV="1">
            <a:off x="1113512" y="3657600"/>
            <a:ext cx="335599" cy="613649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 flipH="1" flipV="1">
            <a:off x="1601511" y="3810001"/>
            <a:ext cx="279574" cy="1676399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2974487" y="4343400"/>
            <a:ext cx="1242499" cy="1777594"/>
          </a:xfrm>
          <a:prstGeom prst="rect">
            <a:avLst/>
          </a:prstGeom>
          <a:solidFill>
            <a:srgbClr val="00B0F0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</a:rPr>
              <a:t>Characterize upgrades listing:</a:t>
            </a:r>
          </a:p>
          <a:p>
            <a:pPr algn="ctr"/>
            <a:r>
              <a:rPr lang="en-GB" sz="1200" b="1" dirty="0" smtClean="0">
                <a:solidFill>
                  <a:schemeClr val="tx1"/>
                </a:solidFill>
              </a:rPr>
              <a:t>. Integration date</a:t>
            </a:r>
          </a:p>
          <a:p>
            <a:pPr algn="ctr"/>
            <a:r>
              <a:rPr lang="en-GB" sz="1200" b="1" dirty="0">
                <a:solidFill>
                  <a:schemeClr val="tx1"/>
                </a:solidFill>
              </a:rPr>
              <a:t>. </a:t>
            </a:r>
            <a:r>
              <a:rPr lang="en-GB" sz="1200" b="1" dirty="0" smtClean="0">
                <a:solidFill>
                  <a:schemeClr val="tx1"/>
                </a:solidFill>
              </a:rPr>
              <a:t>Feasibility</a:t>
            </a:r>
          </a:p>
          <a:p>
            <a:pPr algn="ctr"/>
            <a:r>
              <a:rPr lang="en-GB" sz="1200" b="1" dirty="0" smtClean="0">
                <a:solidFill>
                  <a:schemeClr val="tx1"/>
                </a:solidFill>
              </a:rPr>
              <a:t>. Cost</a:t>
            </a:r>
          </a:p>
        </p:txBody>
      </p:sp>
      <p:cxnSp>
        <p:nvCxnSpPr>
          <p:cNvPr id="25" name="Connecteur droit avec flèche 24"/>
          <p:cNvCxnSpPr/>
          <p:nvPr/>
        </p:nvCxnSpPr>
        <p:spPr>
          <a:xfrm flipV="1">
            <a:off x="3875311" y="3810001"/>
            <a:ext cx="341675" cy="838200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5758875" y="914399"/>
            <a:ext cx="1327725" cy="1385463"/>
          </a:xfrm>
          <a:prstGeom prst="rect">
            <a:avLst/>
          </a:prstGeom>
          <a:solidFill>
            <a:srgbClr val="00B0F0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Quantify </a:t>
            </a:r>
            <a:r>
              <a:rPr lang="en-US" sz="1200" b="1" dirty="0">
                <a:solidFill>
                  <a:schemeClr val="tx1"/>
                </a:solidFill>
              </a:rPr>
              <a:t>the contribution of upgrades to value creation themes</a:t>
            </a:r>
            <a:endParaRPr lang="en-GB" sz="1200" b="1" dirty="0" smtClean="0">
              <a:solidFill>
                <a:schemeClr val="tx1"/>
              </a:solidFill>
            </a:endParaRPr>
          </a:p>
        </p:txBody>
      </p:sp>
      <p:cxnSp>
        <p:nvCxnSpPr>
          <p:cNvPr id="27" name="Connecteur droit avec flèche 26"/>
          <p:cNvCxnSpPr/>
          <p:nvPr/>
        </p:nvCxnSpPr>
        <p:spPr>
          <a:xfrm flipH="1" flipV="1">
            <a:off x="4570784" y="1295400"/>
            <a:ext cx="1278178" cy="181721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>
          <a:xfrm flipH="1">
            <a:off x="2667000" y="2133600"/>
            <a:ext cx="3190505" cy="1295400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2283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305800" y="6356350"/>
            <a:ext cx="381000" cy="365125"/>
          </a:xfrm>
        </p:spPr>
        <p:txBody>
          <a:bodyPr/>
          <a:lstStyle/>
          <a:p>
            <a:pPr algn="r"/>
            <a:fld id="{B6F15528-21DE-4FAA-801E-634DDDAF4B2B}" type="slidenum">
              <a:rPr lang="en-US" smtClean="0"/>
              <a:pPr algn="r"/>
              <a:t>22</a:t>
            </a:fld>
            <a:endParaRPr lang="en-US" dirty="0"/>
          </a:p>
        </p:txBody>
      </p:sp>
      <p:pic>
        <p:nvPicPr>
          <p:cNvPr id="7" name="Picture 4" descr="http://lismma.supmeca.fr/sites/default/files/pageaccueil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9" r="18286"/>
          <a:stretch/>
        </p:blipFill>
        <p:spPr bwMode="auto">
          <a:xfrm>
            <a:off x="152400" y="6346347"/>
            <a:ext cx="633872" cy="446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512" y="6407905"/>
            <a:ext cx="723519" cy="342465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94" b="11746"/>
          <a:stretch/>
        </p:blipFill>
        <p:spPr bwMode="auto">
          <a:xfrm>
            <a:off x="1838450" y="6384067"/>
            <a:ext cx="980950" cy="37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2" t="24811" r="15045" b="25950"/>
          <a:stretch/>
        </p:blipFill>
        <p:spPr bwMode="auto">
          <a:xfrm>
            <a:off x="-76200" y="563970"/>
            <a:ext cx="7166455" cy="2952328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Flèche vers le bas 19"/>
          <p:cNvSpPr/>
          <p:nvPr/>
        </p:nvSpPr>
        <p:spPr>
          <a:xfrm rot="2689422">
            <a:off x="6856270" y="1179200"/>
            <a:ext cx="1194274" cy="2213597"/>
          </a:xfrm>
          <a:prstGeom prst="downArrow">
            <a:avLst/>
          </a:prstGeom>
          <a:solidFill>
            <a:srgbClr val="C00000"/>
          </a:solidFill>
          <a:ln>
            <a:solidFill>
              <a:schemeClr val="bg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TextBox 77"/>
          <p:cNvSpPr txBox="1"/>
          <p:nvPr/>
        </p:nvSpPr>
        <p:spPr>
          <a:xfrm>
            <a:off x="6019800" y="132242"/>
            <a:ext cx="2867216" cy="369332"/>
          </a:xfrm>
          <a:prstGeom prst="rect">
            <a:avLst/>
          </a:prstGeom>
          <a:solidFill>
            <a:srgbClr val="FF0000"/>
          </a:solidFill>
        </p:spPr>
        <p:txBody>
          <a:bodyPr wrap="square" lIns="36000" tIns="0" rIns="36000" bIns="0" rtlCol="0">
            <a:spAutoFit/>
          </a:bodyPr>
          <a:lstStyle/>
          <a:p>
            <a:pPr algn="ctr"/>
            <a:r>
              <a:rPr lang="fr-FR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ck Regular"/>
                <a:cs typeface="Brick Regular"/>
              </a:rPr>
              <a:t>UpMoS</a:t>
            </a:r>
            <a:r>
              <a:rPr lang="fr-F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ck Regular"/>
                <a:cs typeface="Brick Regular"/>
              </a:rPr>
              <a:t> Explorer</a:t>
            </a:r>
            <a:endParaRPr lang="fr-F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ck Regular"/>
              <a:cs typeface="Brick Regular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2" t="21960" r="22024" b="24781"/>
          <a:stretch/>
        </p:blipFill>
        <p:spPr bwMode="auto">
          <a:xfrm>
            <a:off x="2822331" y="3515380"/>
            <a:ext cx="6321669" cy="338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84" t="85403" r="34716" b="6025"/>
          <a:stretch/>
        </p:blipFill>
        <p:spPr bwMode="auto">
          <a:xfrm>
            <a:off x="1890582" y="3001395"/>
            <a:ext cx="1554138" cy="513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Flèche courbée vers le bas 23"/>
          <p:cNvSpPr/>
          <p:nvPr/>
        </p:nvSpPr>
        <p:spPr>
          <a:xfrm rot="2498147">
            <a:off x="3200449" y="3366784"/>
            <a:ext cx="1110094" cy="388595"/>
          </a:xfrm>
          <a:prstGeom prst="curvedDownArrow">
            <a:avLst>
              <a:gd name="adj1" fmla="val 25000"/>
              <a:gd name="adj2" fmla="val 77873"/>
              <a:gd name="adj3" fmla="val 25000"/>
            </a:avLst>
          </a:prstGeom>
          <a:solidFill>
            <a:srgbClr val="C00000"/>
          </a:solidFill>
          <a:ln>
            <a:solidFill>
              <a:schemeClr val="bg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/>
          <p:cNvSpPr/>
          <p:nvPr/>
        </p:nvSpPr>
        <p:spPr>
          <a:xfrm>
            <a:off x="1113512" y="3810000"/>
            <a:ext cx="1133913" cy="2175700"/>
          </a:xfrm>
          <a:prstGeom prst="rect">
            <a:avLst/>
          </a:prstGeom>
          <a:solidFill>
            <a:srgbClr val="00B0F0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Generate </a:t>
            </a:r>
            <a:r>
              <a:rPr lang="en-US" sz="1200" b="1" dirty="0" smtClean="0">
                <a:solidFill>
                  <a:schemeClr val="tx1"/>
                </a:solidFill>
              </a:rPr>
              <a:t>Upgrades lines </a:t>
            </a:r>
          </a:p>
          <a:p>
            <a:pPr algn="ctr"/>
            <a:endParaRPr lang="en-US" sz="1200" b="1" dirty="0">
              <a:solidFill>
                <a:schemeClr val="tx1"/>
              </a:solidFill>
            </a:endParaRP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for </a:t>
            </a:r>
            <a:r>
              <a:rPr lang="en-US" sz="1200" b="1" dirty="0">
                <a:solidFill>
                  <a:schemeClr val="tx1"/>
                </a:solidFill>
              </a:rPr>
              <a:t>each </a:t>
            </a:r>
            <a:r>
              <a:rPr lang="en-US" sz="1200" b="1" dirty="0" err="1" smtClean="0">
                <a:solidFill>
                  <a:schemeClr val="tx1"/>
                </a:solidFill>
              </a:rPr>
              <a:t>VaCT</a:t>
            </a:r>
            <a:r>
              <a:rPr lang="en-US" sz="1200" b="1" dirty="0" smtClean="0">
                <a:solidFill>
                  <a:schemeClr val="tx1"/>
                </a:solidFill>
              </a:rPr>
              <a:t> or combination </a:t>
            </a:r>
            <a:r>
              <a:rPr lang="en-US" sz="1200" b="1" dirty="0">
                <a:solidFill>
                  <a:schemeClr val="tx1"/>
                </a:solidFill>
              </a:rPr>
              <a:t>of </a:t>
            </a:r>
            <a:r>
              <a:rPr lang="en-US" sz="1200" b="1" dirty="0" err="1" smtClean="0">
                <a:solidFill>
                  <a:schemeClr val="tx1"/>
                </a:solidFill>
              </a:rPr>
              <a:t>Vact</a:t>
            </a:r>
            <a:endParaRPr lang="en-US" sz="1200" b="1" dirty="0" smtClean="0">
              <a:solidFill>
                <a:schemeClr val="tx1"/>
              </a:solidFill>
            </a:endParaRPr>
          </a:p>
          <a:p>
            <a:pPr algn="ctr"/>
            <a:endParaRPr lang="en-US" sz="1200" b="1" dirty="0">
              <a:solidFill>
                <a:schemeClr val="tx1"/>
              </a:solidFill>
            </a:endParaRP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For each </a:t>
            </a:r>
            <a:r>
              <a:rPr lang="en-GB" sz="1200" b="1" dirty="0">
                <a:solidFill>
                  <a:schemeClr val="tx1"/>
                </a:solidFill>
              </a:rPr>
              <a:t>upgrade cycle format (</a:t>
            </a:r>
            <a:r>
              <a:rPr lang="en-GB" sz="1200" b="1" dirty="0" err="1" smtClean="0">
                <a:solidFill>
                  <a:schemeClr val="tx1"/>
                </a:solidFill>
              </a:rPr>
              <a:t>NCi;DCi</a:t>
            </a:r>
            <a:r>
              <a:rPr lang="en-GB" sz="1200" b="1" dirty="0" smtClean="0">
                <a:solidFill>
                  <a:schemeClr val="tx1"/>
                </a:solidFill>
              </a:rPr>
              <a:t>)</a:t>
            </a:r>
            <a:endParaRPr lang="en-GB" sz="1200" b="1" dirty="0">
              <a:solidFill>
                <a:schemeClr val="tx1"/>
              </a:solidFill>
            </a:endParaRPr>
          </a:p>
          <a:p>
            <a:pPr algn="ctr"/>
            <a:endParaRPr lang="en-GB" sz="1200" b="1" dirty="0" smtClean="0">
              <a:solidFill>
                <a:schemeClr val="tx1"/>
              </a:solidFill>
            </a:endParaRPr>
          </a:p>
        </p:txBody>
      </p:sp>
      <p:cxnSp>
        <p:nvCxnSpPr>
          <p:cNvPr id="27" name="Connecteur droit avec flèche 26"/>
          <p:cNvCxnSpPr/>
          <p:nvPr/>
        </p:nvCxnSpPr>
        <p:spPr>
          <a:xfrm flipV="1">
            <a:off x="2057400" y="2286000"/>
            <a:ext cx="2895600" cy="1676400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>
          <a:xfrm flipV="1">
            <a:off x="1113512" y="1524000"/>
            <a:ext cx="566956" cy="2895600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7305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305800" y="6356350"/>
            <a:ext cx="381000" cy="365125"/>
          </a:xfrm>
        </p:spPr>
        <p:txBody>
          <a:bodyPr/>
          <a:lstStyle/>
          <a:p>
            <a:pPr algn="r"/>
            <a:fld id="{B6F15528-21DE-4FAA-801E-634DDDAF4B2B}" type="slidenum">
              <a:rPr lang="en-US" smtClean="0"/>
              <a:pPr algn="r"/>
              <a:t>23</a:t>
            </a:fld>
            <a:endParaRPr lang="en-US" dirty="0"/>
          </a:p>
        </p:txBody>
      </p:sp>
      <p:pic>
        <p:nvPicPr>
          <p:cNvPr id="7" name="Picture 4" descr="http://lismma.supmeca.fr/sites/default/files/pageaccueil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9" r="18286"/>
          <a:stretch/>
        </p:blipFill>
        <p:spPr bwMode="auto">
          <a:xfrm>
            <a:off x="152400" y="6346347"/>
            <a:ext cx="633872" cy="446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512" y="6407905"/>
            <a:ext cx="723519" cy="342465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94" b="11746"/>
          <a:stretch/>
        </p:blipFill>
        <p:spPr bwMode="auto">
          <a:xfrm>
            <a:off x="1838450" y="6384067"/>
            <a:ext cx="980950" cy="37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6187538" y="3080405"/>
            <a:ext cx="573939" cy="44514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Arc plein 12"/>
          <p:cNvSpPr/>
          <p:nvPr/>
        </p:nvSpPr>
        <p:spPr>
          <a:xfrm rot="20184361">
            <a:off x="6310761" y="1952224"/>
            <a:ext cx="893034" cy="844205"/>
          </a:xfrm>
          <a:prstGeom prst="blockArc">
            <a:avLst>
              <a:gd name="adj1" fmla="val 7110105"/>
              <a:gd name="adj2" fmla="val 15251171"/>
              <a:gd name="adj3" fmla="val 2249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4" name="Arc plein 13"/>
          <p:cNvSpPr/>
          <p:nvPr/>
        </p:nvSpPr>
        <p:spPr>
          <a:xfrm rot="21275752">
            <a:off x="6673535" y="2982724"/>
            <a:ext cx="893034" cy="823222"/>
          </a:xfrm>
          <a:prstGeom prst="blockArc">
            <a:avLst>
              <a:gd name="adj1" fmla="val 7110105"/>
              <a:gd name="adj2" fmla="val 16277082"/>
              <a:gd name="adj3" fmla="val 2358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5" name="Arc plein 14"/>
          <p:cNvSpPr/>
          <p:nvPr/>
        </p:nvSpPr>
        <p:spPr>
          <a:xfrm rot="9613161">
            <a:off x="3070162" y="1767372"/>
            <a:ext cx="893034" cy="823222"/>
          </a:xfrm>
          <a:prstGeom prst="blockArc">
            <a:avLst>
              <a:gd name="adj1" fmla="val 10399388"/>
              <a:gd name="adj2" fmla="val 16277082"/>
              <a:gd name="adj3" fmla="val 2358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6" name="Arc plein 15"/>
          <p:cNvSpPr/>
          <p:nvPr/>
        </p:nvSpPr>
        <p:spPr>
          <a:xfrm rot="5922511">
            <a:off x="3072450" y="3172485"/>
            <a:ext cx="893034" cy="823222"/>
          </a:xfrm>
          <a:prstGeom prst="blockArc">
            <a:avLst>
              <a:gd name="adj1" fmla="val 10399388"/>
              <a:gd name="adj2" fmla="val 16277082"/>
              <a:gd name="adj3" fmla="val 2358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3518969" y="2092046"/>
            <a:ext cx="3066682" cy="1564032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r"/>
            <a:endParaRPr lang="fr-FR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2366864" y="2408170"/>
            <a:ext cx="2893685" cy="861936"/>
          </a:xfrm>
          <a:prstGeom prst="roundRect">
            <a:avLst>
              <a:gd name="adj" fmla="val 36263"/>
            </a:avLst>
          </a:prstGeom>
          <a:solidFill>
            <a:schemeClr val="accent3">
              <a:lumMod val="60000"/>
              <a:lumOff val="40000"/>
            </a:schemeClr>
          </a:solidFill>
          <a:ln w="76200">
            <a:solidFill>
              <a:schemeClr val="bg1">
                <a:lumMod val="9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Guaranteed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environnemental gain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Ellipse 18"/>
          <p:cNvSpPr/>
          <p:nvPr/>
        </p:nvSpPr>
        <p:spPr>
          <a:xfrm>
            <a:off x="819200" y="2498163"/>
            <a:ext cx="1475656" cy="771943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fr-FR" sz="1100" b="1" dirty="0" err="1" smtClean="0">
                <a:solidFill>
                  <a:schemeClr val="tx1"/>
                </a:solidFill>
              </a:rPr>
              <a:t>Dematerialisation</a:t>
            </a:r>
            <a:r>
              <a:rPr lang="fr-FR" sz="1100" b="1" dirty="0" smtClean="0">
                <a:solidFill>
                  <a:schemeClr val="tx1"/>
                </a:solidFill>
              </a:rPr>
              <a:t> </a:t>
            </a:r>
            <a:r>
              <a:rPr lang="fr-FR" sz="1100" b="1" dirty="0" err="1" smtClean="0">
                <a:solidFill>
                  <a:schemeClr val="tx1"/>
                </a:solidFill>
              </a:rPr>
              <a:t>through</a:t>
            </a:r>
            <a:r>
              <a:rPr lang="fr-FR" sz="1100" b="1" dirty="0" smtClean="0">
                <a:solidFill>
                  <a:schemeClr val="tx1"/>
                </a:solidFill>
              </a:rPr>
              <a:t> services</a:t>
            </a:r>
            <a:endParaRPr lang="fr-FR" sz="1100" b="1" dirty="0">
              <a:solidFill>
                <a:schemeClr val="tx1"/>
              </a:solidFill>
            </a:endParaRPr>
          </a:p>
        </p:txBody>
      </p:sp>
      <p:sp>
        <p:nvSpPr>
          <p:cNvPr id="20" name="Ellipse 19"/>
          <p:cNvSpPr/>
          <p:nvPr/>
        </p:nvSpPr>
        <p:spPr>
          <a:xfrm>
            <a:off x="2338536" y="3603830"/>
            <a:ext cx="1260128" cy="771943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fr-FR" sz="1050" b="1" dirty="0" smtClean="0">
                <a:solidFill>
                  <a:schemeClr val="tx1"/>
                </a:solidFill>
              </a:rPr>
              <a:t>Help </a:t>
            </a:r>
            <a:r>
              <a:rPr lang="fr-FR" sz="1050" b="1" dirty="0" err="1" smtClean="0">
                <a:solidFill>
                  <a:schemeClr val="tx1"/>
                </a:solidFill>
              </a:rPr>
              <a:t>towards</a:t>
            </a:r>
            <a:r>
              <a:rPr lang="fr-FR" sz="1050" b="1" dirty="0" smtClean="0">
                <a:solidFill>
                  <a:schemeClr val="tx1"/>
                </a:solidFill>
              </a:rPr>
              <a:t>  </a:t>
            </a:r>
            <a:r>
              <a:rPr lang="fr-FR" sz="1050" b="1" dirty="0" err="1">
                <a:solidFill>
                  <a:schemeClr val="tx1"/>
                </a:solidFill>
              </a:rPr>
              <a:t>e</a:t>
            </a:r>
            <a:r>
              <a:rPr lang="fr-FR" sz="1050" b="1" dirty="0" err="1" smtClean="0">
                <a:solidFill>
                  <a:schemeClr val="tx1"/>
                </a:solidFill>
              </a:rPr>
              <a:t>co</a:t>
            </a:r>
            <a:r>
              <a:rPr lang="fr-FR" sz="1050" b="1" dirty="0" smtClean="0">
                <a:solidFill>
                  <a:schemeClr val="tx1"/>
                </a:solidFill>
              </a:rPr>
              <a:t>-usage</a:t>
            </a:r>
            <a:endParaRPr lang="fr-FR" sz="1050" b="1" dirty="0">
              <a:solidFill>
                <a:schemeClr val="tx1"/>
              </a:solidFill>
            </a:endParaRPr>
          </a:p>
        </p:txBody>
      </p:sp>
      <p:sp>
        <p:nvSpPr>
          <p:cNvPr id="21" name="Ellipse 20"/>
          <p:cNvSpPr/>
          <p:nvPr/>
        </p:nvSpPr>
        <p:spPr>
          <a:xfrm>
            <a:off x="2258840" y="1418043"/>
            <a:ext cx="1260128" cy="771943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fr-FR" sz="1050" b="1" dirty="0" smtClean="0">
                <a:solidFill>
                  <a:schemeClr val="tx1"/>
                </a:solidFill>
              </a:rPr>
              <a:t>Extension of </a:t>
            </a:r>
            <a:r>
              <a:rPr lang="fr-FR" sz="1050" b="1" dirty="0" err="1" smtClean="0">
                <a:solidFill>
                  <a:schemeClr val="tx1"/>
                </a:solidFill>
              </a:rPr>
              <a:t>lifetime</a:t>
            </a:r>
            <a:endParaRPr lang="fr-FR" sz="1050" b="1" dirty="0">
              <a:solidFill>
                <a:schemeClr val="tx1"/>
              </a:solidFill>
            </a:endParaRPr>
          </a:p>
        </p:txBody>
      </p:sp>
      <p:cxnSp>
        <p:nvCxnSpPr>
          <p:cNvPr id="22" name="Connecteur droit 21"/>
          <p:cNvCxnSpPr>
            <a:endCxn id="19" idx="6"/>
          </p:cNvCxnSpPr>
          <p:nvPr/>
        </p:nvCxnSpPr>
        <p:spPr>
          <a:xfrm flipH="1">
            <a:off x="2294856" y="2757730"/>
            <a:ext cx="666082" cy="126405"/>
          </a:xfrm>
          <a:prstGeom prst="line">
            <a:avLst/>
          </a:prstGeom>
          <a:ln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>
            <a:endCxn id="21" idx="4"/>
          </p:cNvCxnSpPr>
          <p:nvPr/>
        </p:nvCxnSpPr>
        <p:spPr>
          <a:xfrm flipH="1" flipV="1">
            <a:off x="2888904" y="2189986"/>
            <a:ext cx="72032" cy="567744"/>
          </a:xfrm>
          <a:prstGeom prst="line">
            <a:avLst/>
          </a:prstGeom>
          <a:ln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à coins arrondis 23"/>
          <p:cNvSpPr/>
          <p:nvPr/>
        </p:nvSpPr>
        <p:spPr>
          <a:xfrm>
            <a:off x="926704" y="1334136"/>
            <a:ext cx="4260564" cy="2944081"/>
          </a:xfrm>
          <a:prstGeom prst="roundRect">
            <a:avLst>
              <a:gd name="adj" fmla="val 12178"/>
            </a:avLst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ZoneTexte 24"/>
          <p:cNvSpPr txBox="1"/>
          <p:nvPr/>
        </p:nvSpPr>
        <p:spPr>
          <a:xfrm>
            <a:off x="4704469" y="262151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2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26" name="Ellipse 25"/>
          <p:cNvSpPr/>
          <p:nvPr/>
        </p:nvSpPr>
        <p:spPr>
          <a:xfrm>
            <a:off x="1034728" y="1706075"/>
            <a:ext cx="1260128" cy="771943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fr-FR" sz="1050" b="1" dirty="0" err="1" smtClean="0">
                <a:solidFill>
                  <a:schemeClr val="tx1"/>
                </a:solidFill>
              </a:rPr>
              <a:t>Optimised</a:t>
            </a:r>
            <a:r>
              <a:rPr lang="fr-FR" sz="1050" b="1" dirty="0" smtClean="0">
                <a:solidFill>
                  <a:schemeClr val="tx1"/>
                </a:solidFill>
              </a:rPr>
              <a:t> EOL (no </a:t>
            </a:r>
            <a:r>
              <a:rPr lang="fr-FR" sz="1050" b="1" dirty="0" err="1" smtClean="0">
                <a:solidFill>
                  <a:schemeClr val="tx1"/>
                </a:solidFill>
              </a:rPr>
              <a:t>waste</a:t>
            </a:r>
            <a:r>
              <a:rPr lang="fr-FR" sz="1050" b="1" dirty="0" smtClean="0">
                <a:solidFill>
                  <a:schemeClr val="tx1"/>
                </a:solidFill>
              </a:rPr>
              <a:t>)</a:t>
            </a:r>
            <a:endParaRPr lang="fr-FR" sz="1050" b="1" dirty="0">
              <a:solidFill>
                <a:schemeClr val="tx1"/>
              </a:solidFill>
            </a:endParaRPr>
          </a:p>
        </p:txBody>
      </p:sp>
      <p:sp>
        <p:nvSpPr>
          <p:cNvPr id="27" name="Ellipse 26"/>
          <p:cNvSpPr/>
          <p:nvPr/>
        </p:nvSpPr>
        <p:spPr>
          <a:xfrm>
            <a:off x="1106736" y="3394335"/>
            <a:ext cx="1260128" cy="771943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fr-FR" sz="11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Green </a:t>
            </a:r>
            <a:r>
              <a:rPr lang="fr-FR" sz="1100" b="1" u="sng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passport</a:t>
            </a:r>
            <a:r>
              <a:rPr lang="fr-FR" sz="11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fr-FR" sz="11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8" name="Connecteur droit 27"/>
          <p:cNvCxnSpPr/>
          <p:nvPr/>
        </p:nvCxnSpPr>
        <p:spPr>
          <a:xfrm flipV="1">
            <a:off x="2186832" y="2788209"/>
            <a:ext cx="774105" cy="694163"/>
          </a:xfrm>
          <a:prstGeom prst="line">
            <a:avLst/>
          </a:prstGeom>
          <a:ln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>
            <a:off x="2150840" y="2278500"/>
            <a:ext cx="810097" cy="479230"/>
          </a:xfrm>
          <a:prstGeom prst="line">
            <a:avLst/>
          </a:prstGeom>
          <a:ln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 flipV="1">
            <a:off x="2955173" y="2778747"/>
            <a:ext cx="1" cy="820553"/>
          </a:xfrm>
          <a:prstGeom prst="line">
            <a:avLst/>
          </a:prstGeom>
          <a:ln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à coins arrondis 30"/>
          <p:cNvSpPr/>
          <p:nvPr/>
        </p:nvSpPr>
        <p:spPr>
          <a:xfrm>
            <a:off x="3762680" y="1181874"/>
            <a:ext cx="2930659" cy="1021267"/>
          </a:xfrm>
          <a:prstGeom prst="roundRect">
            <a:avLst>
              <a:gd name="adj" fmla="val 36263"/>
            </a:avLst>
          </a:prstGeom>
          <a:solidFill>
            <a:schemeClr val="accent5">
              <a:lumMod val="60000"/>
              <a:lumOff val="40000"/>
            </a:schemeClr>
          </a:solidFill>
          <a:ln w="76200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</a:t>
            </a:r>
            <a:r>
              <a:rPr lang="fr-F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improved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offer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based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 a </a:t>
            </a:r>
            <a:r>
              <a:rPr lang="fr-F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dynamic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upgrades and services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Ellipse 31"/>
          <p:cNvSpPr/>
          <p:nvPr/>
        </p:nvSpPr>
        <p:spPr>
          <a:xfrm>
            <a:off x="3762680" y="392205"/>
            <a:ext cx="1329237" cy="648072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fr-FR" sz="11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Upgrade scenario </a:t>
            </a:r>
            <a:r>
              <a:rPr lang="fr-FR" sz="1100" b="1" u="sng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</a:t>
            </a:r>
            <a:r>
              <a:rPr lang="fr-FR" sz="11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Upgrade </a:t>
            </a:r>
            <a:r>
              <a:rPr lang="fr-FR" sz="1100" b="1" u="sng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lines</a:t>
            </a:r>
            <a:endParaRPr lang="fr-FR" sz="11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Ellipse 32"/>
          <p:cNvSpPr/>
          <p:nvPr/>
        </p:nvSpPr>
        <p:spPr>
          <a:xfrm>
            <a:off x="6585650" y="434632"/>
            <a:ext cx="1260128" cy="77194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fr-FR" sz="1200" b="1" dirty="0" smtClean="0">
                <a:solidFill>
                  <a:schemeClr val="tx1"/>
                </a:solidFill>
              </a:rPr>
              <a:t>Catalogue of upgrades</a:t>
            </a:r>
            <a:endParaRPr lang="fr-FR" sz="1200" b="1" dirty="0">
              <a:solidFill>
                <a:schemeClr val="tx1"/>
              </a:solidFill>
            </a:endParaRPr>
          </a:p>
        </p:txBody>
      </p:sp>
      <p:sp>
        <p:nvSpPr>
          <p:cNvPr id="34" name="Ellipse 33"/>
          <p:cNvSpPr/>
          <p:nvPr/>
        </p:nvSpPr>
        <p:spPr>
          <a:xfrm>
            <a:off x="5187268" y="317778"/>
            <a:ext cx="1260128" cy="77194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fr-FR" sz="1000" b="1" dirty="0" err="1" smtClean="0">
                <a:solidFill>
                  <a:schemeClr val="tx1"/>
                </a:solidFill>
              </a:rPr>
              <a:t>Themes</a:t>
            </a:r>
            <a:r>
              <a:rPr lang="fr-FR" sz="1000" b="1" dirty="0" smtClean="0">
                <a:solidFill>
                  <a:schemeClr val="tx1"/>
                </a:solidFill>
              </a:rPr>
              <a:t> of value  </a:t>
            </a:r>
            <a:r>
              <a:rPr lang="fr-FR" sz="1000" b="1" dirty="0" err="1" smtClean="0">
                <a:solidFill>
                  <a:schemeClr val="tx1"/>
                </a:solidFill>
              </a:rPr>
              <a:t>creation</a:t>
            </a:r>
            <a:r>
              <a:rPr lang="fr-FR" sz="1000" b="1" dirty="0" smtClean="0">
                <a:solidFill>
                  <a:schemeClr val="tx1"/>
                </a:solidFill>
              </a:rPr>
              <a:t> /Performance / </a:t>
            </a:r>
            <a:r>
              <a:rPr lang="fr-FR" sz="1000" b="1" dirty="0" err="1" smtClean="0">
                <a:solidFill>
                  <a:schemeClr val="tx1"/>
                </a:solidFill>
              </a:rPr>
              <a:t>Sensory</a:t>
            </a:r>
            <a:r>
              <a:rPr lang="fr-FR" sz="1000" b="1" dirty="0" smtClean="0">
                <a:solidFill>
                  <a:schemeClr val="tx1"/>
                </a:solidFill>
              </a:rPr>
              <a:t> / Green / Services</a:t>
            </a:r>
            <a:endParaRPr lang="fr-FR" sz="1000" b="1" dirty="0">
              <a:solidFill>
                <a:schemeClr val="tx1"/>
              </a:solidFill>
            </a:endParaRPr>
          </a:p>
        </p:txBody>
      </p:sp>
      <p:sp>
        <p:nvSpPr>
          <p:cNvPr id="35" name="Ellipse 34"/>
          <p:cNvSpPr/>
          <p:nvPr/>
        </p:nvSpPr>
        <p:spPr>
          <a:xfrm>
            <a:off x="7515447" y="999411"/>
            <a:ext cx="1260128" cy="77194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fr-FR" sz="1200" b="1" dirty="0" smtClean="0">
                <a:solidFill>
                  <a:schemeClr val="tx1"/>
                </a:solidFill>
              </a:rPr>
              <a:t>Bundle of </a:t>
            </a:r>
            <a:r>
              <a:rPr lang="fr-FR" sz="1200" b="1" dirty="0" err="1" smtClean="0">
                <a:solidFill>
                  <a:schemeClr val="tx1"/>
                </a:solidFill>
              </a:rPr>
              <a:t>associated</a:t>
            </a:r>
            <a:r>
              <a:rPr lang="fr-FR" sz="1200" b="1" dirty="0" smtClean="0">
                <a:solidFill>
                  <a:schemeClr val="tx1"/>
                </a:solidFill>
              </a:rPr>
              <a:t> services</a:t>
            </a:r>
            <a:endParaRPr lang="fr-FR" sz="1200" b="1" dirty="0">
              <a:solidFill>
                <a:schemeClr val="tx1"/>
              </a:solidFill>
            </a:endParaRPr>
          </a:p>
        </p:txBody>
      </p:sp>
      <p:sp>
        <p:nvSpPr>
          <p:cNvPr id="36" name="Ellipse 35"/>
          <p:cNvSpPr/>
          <p:nvPr/>
        </p:nvSpPr>
        <p:spPr>
          <a:xfrm>
            <a:off x="6759352" y="1640549"/>
            <a:ext cx="1338144" cy="77194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fr-FR" sz="1200" b="1" dirty="0" err="1" smtClean="0">
                <a:solidFill>
                  <a:schemeClr val="tx1"/>
                </a:solidFill>
              </a:rPr>
              <a:t>Increasing</a:t>
            </a:r>
            <a:r>
              <a:rPr lang="fr-FR" sz="1200" b="1" dirty="0" smtClean="0">
                <a:solidFill>
                  <a:schemeClr val="tx1"/>
                </a:solidFill>
              </a:rPr>
              <a:t> </a:t>
            </a:r>
            <a:r>
              <a:rPr lang="fr-FR" sz="1200" b="1" dirty="0" err="1" smtClean="0">
                <a:solidFill>
                  <a:schemeClr val="tx1"/>
                </a:solidFill>
              </a:rPr>
              <a:t>Attractiveness</a:t>
            </a:r>
            <a:endParaRPr lang="fr-FR" sz="1200" b="1" dirty="0">
              <a:solidFill>
                <a:schemeClr val="tx1"/>
              </a:solidFill>
            </a:endParaRPr>
          </a:p>
        </p:txBody>
      </p:sp>
      <p:cxnSp>
        <p:nvCxnSpPr>
          <p:cNvPr id="37" name="Connecteur droit 36"/>
          <p:cNvCxnSpPr/>
          <p:nvPr/>
        </p:nvCxnSpPr>
        <p:spPr>
          <a:xfrm flipH="1" flipV="1">
            <a:off x="4704469" y="1037858"/>
            <a:ext cx="1742928" cy="423190"/>
          </a:xfrm>
          <a:prstGeom prst="line">
            <a:avLst/>
          </a:prstGeom>
          <a:ln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>
            <a:off x="6414484" y="1436686"/>
            <a:ext cx="444541" cy="385972"/>
          </a:xfrm>
          <a:prstGeom prst="line">
            <a:avLst/>
          </a:prstGeom>
          <a:ln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 flipV="1">
            <a:off x="6414484" y="1037858"/>
            <a:ext cx="444541" cy="398830"/>
          </a:xfrm>
          <a:prstGeom prst="line">
            <a:avLst/>
          </a:prstGeom>
          <a:ln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 flipV="1">
            <a:off x="6447396" y="1334136"/>
            <a:ext cx="1068051" cy="89694"/>
          </a:xfrm>
          <a:prstGeom prst="line">
            <a:avLst/>
          </a:prstGeom>
          <a:ln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>
            <a:endCxn id="34" idx="4"/>
          </p:cNvCxnSpPr>
          <p:nvPr/>
        </p:nvCxnSpPr>
        <p:spPr>
          <a:xfrm flipH="1" flipV="1">
            <a:off x="5817332" y="1089721"/>
            <a:ext cx="630065" cy="334109"/>
          </a:xfrm>
          <a:prstGeom prst="line">
            <a:avLst/>
          </a:prstGeom>
          <a:ln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à coins arrondis 41"/>
          <p:cNvSpPr/>
          <p:nvPr/>
        </p:nvSpPr>
        <p:spPr>
          <a:xfrm>
            <a:off x="3757336" y="306781"/>
            <a:ext cx="5018239" cy="1971719"/>
          </a:xfrm>
          <a:prstGeom prst="roundRect">
            <a:avLst>
              <a:gd name="adj" fmla="val 12178"/>
            </a:avLst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ZoneTexte 42"/>
          <p:cNvSpPr txBox="1"/>
          <p:nvPr/>
        </p:nvSpPr>
        <p:spPr>
          <a:xfrm>
            <a:off x="3777019" y="161934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1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44" name="Rectangle à coins arrondis 43"/>
          <p:cNvSpPr/>
          <p:nvPr/>
        </p:nvSpPr>
        <p:spPr>
          <a:xfrm>
            <a:off x="3747095" y="3482372"/>
            <a:ext cx="3274813" cy="1051290"/>
          </a:xfrm>
          <a:prstGeom prst="roundRect">
            <a:avLst>
              <a:gd name="adj" fmla="val 22309"/>
            </a:avLst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chemeClr val="bg1">
                <a:lumMod val="9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Dynamic</a:t>
            </a:r>
            <a:r>
              <a:rPr lang="fr-F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fr-FR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upgradability</a:t>
            </a:r>
            <a:r>
              <a:rPr lang="fr-F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based</a:t>
            </a:r>
            <a:r>
              <a:rPr lang="fr-F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</a:p>
          <a:p>
            <a:pPr algn="ctr"/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on  client-</a:t>
            </a:r>
            <a:r>
              <a:rPr lang="fr-FR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producer</a:t>
            </a:r>
            <a:r>
              <a:rPr lang="fr-F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interaction and business model </a:t>
            </a:r>
            <a:r>
              <a:rPr lang="fr-FR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</a:t>
            </a:r>
            <a:r>
              <a:rPr lang="fr-F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paths</a:t>
            </a:r>
            <a:endParaRPr lang="fr-F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Ellipse 44"/>
          <p:cNvSpPr/>
          <p:nvPr/>
        </p:nvSpPr>
        <p:spPr>
          <a:xfrm>
            <a:off x="3813706" y="4687461"/>
            <a:ext cx="1373562" cy="77194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fr-FR" sz="1100" b="1" dirty="0" err="1" smtClean="0">
                <a:solidFill>
                  <a:schemeClr val="tx1"/>
                </a:solidFill>
              </a:rPr>
              <a:t>UpWebPlatform</a:t>
            </a:r>
            <a:endParaRPr lang="fr-FR" sz="1100" b="1" dirty="0">
              <a:solidFill>
                <a:schemeClr val="tx1"/>
              </a:solidFill>
            </a:endParaRPr>
          </a:p>
        </p:txBody>
      </p:sp>
      <p:sp>
        <p:nvSpPr>
          <p:cNvPr id="46" name="Ellipse 45"/>
          <p:cNvSpPr/>
          <p:nvPr/>
        </p:nvSpPr>
        <p:spPr>
          <a:xfrm>
            <a:off x="5264960" y="4790657"/>
            <a:ext cx="1260128" cy="77194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fr-FR" sz="1050" b="1" dirty="0" smtClean="0">
                <a:solidFill>
                  <a:schemeClr val="tx1"/>
                </a:solidFill>
              </a:rPr>
              <a:t>Flexible </a:t>
            </a:r>
            <a:r>
              <a:rPr lang="fr-FR" sz="1050" b="1" dirty="0" err="1" smtClean="0">
                <a:solidFill>
                  <a:schemeClr val="tx1"/>
                </a:solidFill>
              </a:rPr>
              <a:t>contracting</a:t>
            </a:r>
            <a:endParaRPr lang="fr-FR" sz="1050" b="1" dirty="0">
              <a:solidFill>
                <a:schemeClr val="tx1"/>
              </a:solidFill>
            </a:endParaRPr>
          </a:p>
        </p:txBody>
      </p:sp>
      <p:sp>
        <p:nvSpPr>
          <p:cNvPr id="47" name="Ellipse 46"/>
          <p:cNvSpPr/>
          <p:nvPr/>
        </p:nvSpPr>
        <p:spPr>
          <a:xfrm>
            <a:off x="7155408" y="3351262"/>
            <a:ext cx="1376772" cy="77194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fr-FR" sz="11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Business </a:t>
            </a:r>
            <a:r>
              <a:rPr lang="fr-FR" sz="1100" b="1" u="sng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Models</a:t>
            </a:r>
            <a:endParaRPr lang="fr-FR" sz="1100" b="1" u="sng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fr-FR" sz="1100" b="1" u="sng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Trajectories</a:t>
            </a:r>
            <a:endParaRPr lang="fr-FR" sz="11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Ellipse 47"/>
          <p:cNvSpPr/>
          <p:nvPr/>
        </p:nvSpPr>
        <p:spPr>
          <a:xfrm>
            <a:off x="6585650" y="4645346"/>
            <a:ext cx="1260128" cy="77194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fr-FR" sz="1100" b="1" dirty="0" err="1" smtClean="0">
                <a:solidFill>
                  <a:schemeClr val="tx1"/>
                </a:solidFill>
              </a:rPr>
              <a:t>Logistic</a:t>
            </a:r>
            <a:r>
              <a:rPr lang="fr-FR" sz="1100" b="1" dirty="0" smtClean="0">
                <a:solidFill>
                  <a:schemeClr val="tx1"/>
                </a:solidFill>
              </a:rPr>
              <a:t> support for </a:t>
            </a:r>
            <a:r>
              <a:rPr lang="fr-FR" sz="1100" b="1" dirty="0" err="1" smtClean="0">
                <a:solidFill>
                  <a:schemeClr val="tx1"/>
                </a:solidFill>
              </a:rPr>
              <a:t>integrating</a:t>
            </a:r>
            <a:r>
              <a:rPr lang="fr-FR" sz="1100" b="1" dirty="0" smtClean="0">
                <a:solidFill>
                  <a:schemeClr val="tx1"/>
                </a:solidFill>
              </a:rPr>
              <a:t> upgrades</a:t>
            </a:r>
            <a:endParaRPr lang="fr-FR" sz="1100" b="1" dirty="0">
              <a:solidFill>
                <a:schemeClr val="tx1"/>
              </a:solidFill>
            </a:endParaRPr>
          </a:p>
        </p:txBody>
      </p:sp>
      <p:cxnSp>
        <p:nvCxnSpPr>
          <p:cNvPr id="49" name="Connecteur droit 48"/>
          <p:cNvCxnSpPr/>
          <p:nvPr/>
        </p:nvCxnSpPr>
        <p:spPr>
          <a:xfrm flipH="1" flipV="1">
            <a:off x="6671860" y="4414377"/>
            <a:ext cx="393664" cy="244710"/>
          </a:xfrm>
          <a:prstGeom prst="line">
            <a:avLst/>
          </a:prstGeom>
          <a:ln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/>
          <p:cNvCxnSpPr/>
          <p:nvPr/>
        </p:nvCxnSpPr>
        <p:spPr>
          <a:xfrm flipH="1">
            <a:off x="4827228" y="4414469"/>
            <a:ext cx="1853632" cy="437604"/>
          </a:xfrm>
          <a:prstGeom prst="line">
            <a:avLst/>
          </a:prstGeom>
          <a:ln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50"/>
          <p:cNvCxnSpPr>
            <a:endCxn id="46" idx="1"/>
          </p:cNvCxnSpPr>
          <p:nvPr/>
        </p:nvCxnSpPr>
        <p:spPr>
          <a:xfrm flipH="1">
            <a:off x="5449501" y="4414469"/>
            <a:ext cx="1231359" cy="489236"/>
          </a:xfrm>
          <a:prstGeom prst="line">
            <a:avLst/>
          </a:prstGeom>
          <a:ln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à coins arrondis 51"/>
          <p:cNvSpPr/>
          <p:nvPr/>
        </p:nvSpPr>
        <p:spPr>
          <a:xfrm>
            <a:off x="3639084" y="3389512"/>
            <a:ext cx="5136492" cy="2173088"/>
          </a:xfrm>
          <a:prstGeom prst="roundRect">
            <a:avLst>
              <a:gd name="adj" fmla="val 12178"/>
            </a:avLst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ZoneTexte 52"/>
          <p:cNvSpPr txBox="1"/>
          <p:nvPr/>
        </p:nvSpPr>
        <p:spPr>
          <a:xfrm>
            <a:off x="3735016" y="377416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3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cxnSp>
        <p:nvCxnSpPr>
          <p:cNvPr id="54" name="Connecteur droit 53"/>
          <p:cNvCxnSpPr/>
          <p:nvPr/>
        </p:nvCxnSpPr>
        <p:spPr>
          <a:xfrm flipH="1">
            <a:off x="6693340" y="3761105"/>
            <a:ext cx="598960" cy="653364"/>
          </a:xfrm>
          <a:prstGeom prst="line">
            <a:avLst/>
          </a:prstGeom>
          <a:ln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54"/>
          <p:cNvCxnSpPr/>
          <p:nvPr/>
        </p:nvCxnSpPr>
        <p:spPr>
          <a:xfrm flipH="1" flipV="1">
            <a:off x="6693340" y="4414377"/>
            <a:ext cx="822107" cy="92"/>
          </a:xfrm>
          <a:prstGeom prst="line">
            <a:avLst/>
          </a:prstGeom>
          <a:ln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Ellipse 55"/>
          <p:cNvSpPr/>
          <p:nvPr/>
        </p:nvSpPr>
        <p:spPr>
          <a:xfrm>
            <a:off x="7479432" y="4143350"/>
            <a:ext cx="1296144" cy="77194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fr-FR" sz="1050" b="1" dirty="0" err="1" smtClean="0">
                <a:solidFill>
                  <a:schemeClr val="tx1"/>
                </a:solidFill>
              </a:rPr>
              <a:t>Transitional</a:t>
            </a:r>
            <a:r>
              <a:rPr lang="fr-FR" sz="1050" b="1" dirty="0" smtClean="0">
                <a:solidFill>
                  <a:schemeClr val="tx1"/>
                </a:solidFill>
              </a:rPr>
              <a:t> Upgrades</a:t>
            </a:r>
            <a:endParaRPr lang="fr-FR" sz="1050" b="1" dirty="0">
              <a:solidFill>
                <a:schemeClr val="tx1"/>
              </a:solidFill>
            </a:endParaRPr>
          </a:p>
        </p:txBody>
      </p:sp>
      <p:sp>
        <p:nvSpPr>
          <p:cNvPr id="57" name="Rectangle à coins arrondis 56"/>
          <p:cNvSpPr/>
          <p:nvPr/>
        </p:nvSpPr>
        <p:spPr>
          <a:xfrm>
            <a:off x="5607224" y="2621510"/>
            <a:ext cx="2709652" cy="546496"/>
          </a:xfrm>
          <a:prstGeom prst="roundRect">
            <a:avLst>
              <a:gd name="adj" fmla="val 35671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/>
            <a:r>
              <a:rPr lang="fr-F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Up-PSS</a:t>
            </a:r>
            <a:endParaRPr lang="fr-FR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" name="Rectangle à coins arrondis 57"/>
          <p:cNvSpPr/>
          <p:nvPr/>
        </p:nvSpPr>
        <p:spPr>
          <a:xfrm>
            <a:off x="5607224" y="2609390"/>
            <a:ext cx="3384376" cy="546496"/>
          </a:xfrm>
          <a:prstGeom prst="roundRect">
            <a:avLst>
              <a:gd name="adj" fmla="val 35671"/>
            </a:avLst>
          </a:prstGeom>
          <a:solidFill>
            <a:srgbClr val="00CC0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/>
            <a:r>
              <a:rPr lang="fr-FR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Upgradable</a:t>
            </a:r>
            <a:r>
              <a:rPr lang="fr-FR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fr-F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PSS</a:t>
            </a:r>
            <a:endParaRPr lang="fr-FR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" name="ZoneTexte 58"/>
          <p:cNvSpPr txBox="1"/>
          <p:nvPr/>
        </p:nvSpPr>
        <p:spPr>
          <a:xfrm>
            <a:off x="-110546" y="578612"/>
            <a:ext cx="3844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03200" algn="ctr">
              <a:buFont typeface="Arial" panose="020B0604020202020204" pitchFamily="34" charset="0"/>
              <a:buChar char="•"/>
            </a:pPr>
            <a:r>
              <a:rPr lang="fr-FR" b="1" dirty="0" smtClean="0">
                <a:latin typeface="Arial Rounded MT Bold" panose="020F0704030504030204" pitchFamily="34" charset="0"/>
              </a:rPr>
              <a:t>A new concept of Production / </a:t>
            </a:r>
            <a:r>
              <a:rPr lang="fr-FR" b="1" dirty="0" err="1" smtClean="0">
                <a:latin typeface="Arial Rounded MT Bold" panose="020F0704030504030204" pitchFamily="34" charset="0"/>
              </a:rPr>
              <a:t>Consumption</a:t>
            </a:r>
            <a:r>
              <a:rPr lang="fr-FR" b="1" dirty="0" smtClean="0">
                <a:latin typeface="Arial Rounded MT Bold" panose="020F0704030504030204" pitchFamily="34" charset="0"/>
              </a:rPr>
              <a:t> Mode</a:t>
            </a:r>
            <a:endParaRPr lang="fr-FR" b="1" dirty="0">
              <a:latin typeface="Arial Rounded MT Bold" panose="020F0704030504030204" pitchFamily="34" charset="0"/>
            </a:endParaRPr>
          </a:p>
        </p:txBody>
      </p:sp>
      <p:sp>
        <p:nvSpPr>
          <p:cNvPr id="60" name="ZoneTexte 59"/>
          <p:cNvSpPr txBox="1"/>
          <p:nvPr/>
        </p:nvSpPr>
        <p:spPr>
          <a:xfrm>
            <a:off x="98500" y="4799565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03200" algn="ctr">
              <a:buFont typeface="Arial" panose="020B0604020202020204" pitchFamily="34" charset="0"/>
              <a:buChar char="•"/>
            </a:pPr>
            <a:r>
              <a:rPr lang="fr-FR" b="1" dirty="0" smtClean="0">
                <a:latin typeface="Arial Rounded MT Bold" panose="020F0704030504030204" pitchFamily="34" charset="0"/>
              </a:rPr>
              <a:t>A new design </a:t>
            </a:r>
            <a:r>
              <a:rPr lang="fr-FR" b="1" dirty="0" err="1" smtClean="0">
                <a:latin typeface="Arial Rounded MT Bold" panose="020F0704030504030204" pitchFamily="34" charset="0"/>
              </a:rPr>
              <a:t>method</a:t>
            </a:r>
            <a:r>
              <a:rPr lang="fr-FR" b="1" dirty="0" smtClean="0">
                <a:latin typeface="Arial Rounded MT Bold" panose="020F0704030504030204" pitchFamily="34" charset="0"/>
              </a:rPr>
              <a:t> for </a:t>
            </a:r>
            <a:r>
              <a:rPr lang="fr-FR" b="1" dirty="0" err="1" smtClean="0">
                <a:latin typeface="Arial Rounded MT Bold" panose="020F0704030504030204" pitchFamily="34" charset="0"/>
              </a:rPr>
              <a:t>upgradecycling</a:t>
            </a:r>
            <a:endParaRPr lang="fr-FR" b="1" dirty="0">
              <a:latin typeface="Arial Rounded MT Bold" panose="020F0704030504030204" pitchFamily="34" charset="0"/>
            </a:endParaRPr>
          </a:p>
        </p:txBody>
      </p:sp>
      <p:sp>
        <p:nvSpPr>
          <p:cNvPr id="61" name="ZoneTexte 60"/>
          <p:cNvSpPr txBox="1"/>
          <p:nvPr/>
        </p:nvSpPr>
        <p:spPr>
          <a:xfrm>
            <a:off x="76200" y="5459404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03200" algn="ctr">
              <a:buFont typeface="Arial" panose="020B0604020202020204" pitchFamily="34" charset="0"/>
              <a:buChar char="•"/>
            </a:pPr>
            <a:r>
              <a:rPr lang="fr-FR" b="1" dirty="0" smtClean="0">
                <a:latin typeface="Arial Rounded MT Bold" panose="020F0704030504030204" pitchFamily="34" charset="0"/>
              </a:rPr>
              <a:t>New design </a:t>
            </a:r>
            <a:r>
              <a:rPr lang="fr-FR" b="1" dirty="0" err="1" smtClean="0">
                <a:latin typeface="Arial Rounded MT Bold" panose="020F0704030504030204" pitchFamily="34" charset="0"/>
              </a:rPr>
              <a:t>tools</a:t>
            </a:r>
            <a:r>
              <a:rPr lang="fr-FR" b="1" dirty="0" smtClean="0">
                <a:latin typeface="Arial Rounded MT Bold" panose="020F0704030504030204" pitchFamily="34" charset="0"/>
              </a:rPr>
              <a:t> to support design team</a:t>
            </a:r>
            <a:endParaRPr lang="fr-FR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968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4" grpId="0" animBg="1"/>
      <p:bldP spid="25" grpId="0"/>
      <p:bldP spid="26" grpId="0" animBg="1"/>
      <p:bldP spid="27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42" grpId="0" animBg="1"/>
      <p:bldP spid="43" grpId="0"/>
      <p:bldP spid="44" grpId="0" animBg="1"/>
      <p:bldP spid="45" grpId="0" animBg="1"/>
      <p:bldP spid="46" grpId="0" animBg="1"/>
      <p:bldP spid="47" grpId="0" animBg="1"/>
      <p:bldP spid="48" grpId="0" animBg="1"/>
      <p:bldP spid="52" grpId="0" animBg="1"/>
      <p:bldP spid="53" grpId="0"/>
      <p:bldP spid="56" grpId="0" animBg="1"/>
      <p:bldP spid="60" grpId="0"/>
      <p:bldP spid="6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13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5" t="11636" r="13132" b="3394"/>
          <a:stretch/>
        </p:blipFill>
        <p:spPr bwMode="auto">
          <a:xfrm>
            <a:off x="2677129" y="1138135"/>
            <a:ext cx="1666271" cy="6917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305800" y="6356350"/>
            <a:ext cx="381000" cy="365125"/>
          </a:xfrm>
        </p:spPr>
        <p:txBody>
          <a:bodyPr/>
          <a:lstStyle/>
          <a:p>
            <a:pPr algn="r"/>
            <a:fld id="{B6F15528-21DE-4FAA-801E-634DDDAF4B2B}" type="slidenum">
              <a:rPr lang="en-US" smtClean="0"/>
              <a:pPr algn="r"/>
              <a:t>25</a:t>
            </a:fld>
            <a:endParaRPr lang="en-US" dirty="0"/>
          </a:p>
        </p:txBody>
      </p:sp>
      <p:pic>
        <p:nvPicPr>
          <p:cNvPr id="7" name="Picture 4" descr="http://lismma.supmeca.fr/sites/default/files/pageaccueil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9" r="18286"/>
          <a:stretch/>
        </p:blipFill>
        <p:spPr bwMode="auto">
          <a:xfrm>
            <a:off x="152400" y="6346347"/>
            <a:ext cx="633872" cy="446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96" y="6326682"/>
            <a:ext cx="278622" cy="275504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512" y="6407905"/>
            <a:ext cx="723519" cy="342465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94" b="11746"/>
          <a:stretch/>
        </p:blipFill>
        <p:spPr bwMode="auto">
          <a:xfrm>
            <a:off x="1838450" y="6384067"/>
            <a:ext cx="980950" cy="37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Ellipse 11"/>
          <p:cNvSpPr/>
          <p:nvPr/>
        </p:nvSpPr>
        <p:spPr>
          <a:xfrm>
            <a:off x="3056855" y="1770856"/>
            <a:ext cx="856199" cy="646331"/>
          </a:xfrm>
          <a:prstGeom prst="ellipse">
            <a:avLst/>
          </a:prstGeom>
          <a:solidFill>
            <a:srgbClr val="ADFF5B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b="1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1691680" y="1770856"/>
            <a:ext cx="856199" cy="646331"/>
          </a:xfrm>
          <a:prstGeom prst="ellipse">
            <a:avLst/>
          </a:prstGeom>
          <a:solidFill>
            <a:srgbClr val="ADFF5B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b="1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325716" y="4939208"/>
            <a:ext cx="1130324" cy="31593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15480" y="4421168"/>
            <a:ext cx="4335760" cy="94887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11008" y="4574362"/>
            <a:ext cx="1540117" cy="57069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551125" y="4723184"/>
            <a:ext cx="1476569" cy="610234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9" name="Rounded Rectangle 71"/>
          <p:cNvSpPr/>
          <p:nvPr/>
        </p:nvSpPr>
        <p:spPr>
          <a:xfrm>
            <a:off x="277040" y="3283024"/>
            <a:ext cx="1486648" cy="43204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b="1" dirty="0" err="1" smtClean="0">
                <a:solidFill>
                  <a:prstClr val="black"/>
                </a:solidFill>
              </a:rPr>
              <a:t>Conventional</a:t>
            </a:r>
            <a:r>
              <a:rPr lang="fr-FR" sz="1400" b="1" dirty="0" smtClean="0">
                <a:solidFill>
                  <a:prstClr val="black"/>
                </a:solidFill>
              </a:rPr>
              <a:t> Product</a:t>
            </a:r>
            <a:endParaRPr lang="fr-FR" sz="1400" b="1" dirty="0">
              <a:solidFill>
                <a:prstClr val="black"/>
              </a:solidFill>
            </a:endParaRPr>
          </a:p>
        </p:txBody>
      </p:sp>
      <p:sp>
        <p:nvSpPr>
          <p:cNvPr id="20" name="Rounded Rectangle 72"/>
          <p:cNvSpPr/>
          <p:nvPr/>
        </p:nvSpPr>
        <p:spPr>
          <a:xfrm>
            <a:off x="277040" y="5357272"/>
            <a:ext cx="1728192" cy="460719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b="1" dirty="0" err="1" smtClean="0">
                <a:solidFill>
                  <a:prstClr val="white"/>
                </a:solidFill>
              </a:rPr>
              <a:t>Upgradable</a:t>
            </a:r>
            <a:r>
              <a:rPr lang="fr-FR" sz="1400" b="1" dirty="0" smtClean="0">
                <a:solidFill>
                  <a:prstClr val="white"/>
                </a:solidFill>
              </a:rPr>
              <a:t> System</a:t>
            </a:r>
            <a:endParaRPr lang="fr-FR" sz="1400" b="1" dirty="0">
              <a:solidFill>
                <a:prstClr val="white"/>
              </a:solidFill>
            </a:endParaRPr>
          </a:p>
        </p:txBody>
      </p:sp>
      <p:sp>
        <p:nvSpPr>
          <p:cNvPr id="21" name="TextBox 45"/>
          <p:cNvSpPr txBox="1"/>
          <p:nvPr/>
        </p:nvSpPr>
        <p:spPr>
          <a:xfrm>
            <a:off x="2411760" y="5573296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2 </a:t>
            </a:r>
            <a:r>
              <a:rPr lang="fr-FR" sz="1600" dirty="0" err="1" smtClean="0"/>
              <a:t>years</a:t>
            </a:r>
            <a:endParaRPr lang="fr-FR" sz="1600" dirty="0"/>
          </a:p>
        </p:txBody>
      </p:sp>
      <p:sp>
        <p:nvSpPr>
          <p:cNvPr id="22" name="TextBox 45"/>
          <p:cNvSpPr txBox="1"/>
          <p:nvPr/>
        </p:nvSpPr>
        <p:spPr>
          <a:xfrm>
            <a:off x="3805808" y="5573296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2 </a:t>
            </a:r>
            <a:r>
              <a:rPr lang="fr-FR" sz="1600" dirty="0" err="1" smtClean="0"/>
              <a:t>years</a:t>
            </a:r>
            <a:endParaRPr lang="fr-FR" sz="1600" dirty="0"/>
          </a:p>
        </p:txBody>
      </p:sp>
      <p:sp>
        <p:nvSpPr>
          <p:cNvPr id="23" name="Rectangle 22"/>
          <p:cNvSpPr/>
          <p:nvPr/>
        </p:nvSpPr>
        <p:spPr>
          <a:xfrm>
            <a:off x="2008784" y="4797604"/>
            <a:ext cx="4342456" cy="631873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008584" y="4965218"/>
            <a:ext cx="5447456" cy="557030"/>
          </a:xfrm>
          <a:prstGeom prst="rect">
            <a:avLst/>
          </a:prstGeom>
          <a:gradFill>
            <a:gsLst>
              <a:gs pos="0">
                <a:srgbClr val="92D050"/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658144" y="5302973"/>
            <a:ext cx="609600" cy="6096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prstClr val="white"/>
                </a:solidFill>
              </a:rPr>
              <a:t>12 kg</a:t>
            </a:r>
            <a:endParaRPr lang="fr-FR" sz="1400" dirty="0">
              <a:solidFill>
                <a:prstClr val="white"/>
              </a:solidFill>
            </a:endParaRPr>
          </a:p>
        </p:txBody>
      </p:sp>
      <p:cxnSp>
        <p:nvCxnSpPr>
          <p:cNvPr id="26" name="Connecteur droit avec flèche 25"/>
          <p:cNvCxnSpPr>
            <a:stCxn id="33" idx="2"/>
          </p:cNvCxnSpPr>
          <p:nvPr/>
        </p:nvCxnSpPr>
        <p:spPr>
          <a:xfrm rot="5400000" flipH="1" flipV="1">
            <a:off x="3031741" y="5304227"/>
            <a:ext cx="1038769" cy="25524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>
            <a:off x="7629872" y="4291136"/>
            <a:ext cx="1368534" cy="73866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7030A0"/>
                </a:solidFill>
              </a:rPr>
              <a:t>Learning Program </a:t>
            </a:r>
          </a:p>
          <a:p>
            <a:pPr algn="ctr"/>
            <a:r>
              <a:rPr lang="fr-FR" sz="1400" b="1" dirty="0" smtClean="0">
                <a:solidFill>
                  <a:srgbClr val="7030A0"/>
                </a:solidFill>
              </a:rPr>
              <a:t>of </a:t>
            </a:r>
            <a:r>
              <a:rPr lang="fr-FR" sz="1400" b="1" dirty="0" err="1" smtClean="0">
                <a:solidFill>
                  <a:srgbClr val="7030A0"/>
                </a:solidFill>
              </a:rPr>
              <a:t>eco</a:t>
            </a:r>
            <a:r>
              <a:rPr lang="fr-FR" sz="1400" b="1" dirty="0" smtClean="0">
                <a:solidFill>
                  <a:srgbClr val="7030A0"/>
                </a:solidFill>
              </a:rPr>
              <a:t>-usage</a:t>
            </a:r>
            <a:endParaRPr lang="fr-FR" sz="1400" b="1" dirty="0">
              <a:solidFill>
                <a:srgbClr val="7030A0"/>
              </a:solidFill>
            </a:endParaRPr>
          </a:p>
        </p:txBody>
      </p:sp>
      <p:cxnSp>
        <p:nvCxnSpPr>
          <p:cNvPr id="28" name="Connecteur droit avec flèche 27"/>
          <p:cNvCxnSpPr/>
          <p:nvPr/>
        </p:nvCxnSpPr>
        <p:spPr>
          <a:xfrm rot="5400000" flipH="1" flipV="1">
            <a:off x="4620499" y="5230070"/>
            <a:ext cx="760402" cy="6696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 rot="5400000">
            <a:off x="6669124" y="3576228"/>
            <a:ext cx="0" cy="1717848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 rot="5400000">
            <a:off x="6655060" y="3938680"/>
            <a:ext cx="0" cy="1717848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/>
          <p:nvPr/>
        </p:nvCxnSpPr>
        <p:spPr>
          <a:xfrm>
            <a:off x="7306716" y="4435152"/>
            <a:ext cx="0" cy="379785"/>
          </a:xfrm>
          <a:prstGeom prst="straightConnector1">
            <a:avLst/>
          </a:prstGeom>
          <a:ln>
            <a:solidFill>
              <a:srgbClr val="7030A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24"/>
          <p:cNvCxnSpPr>
            <a:stCxn id="25" idx="3"/>
          </p:cNvCxnSpPr>
          <p:nvPr/>
        </p:nvCxnSpPr>
        <p:spPr>
          <a:xfrm>
            <a:off x="2267744" y="5607773"/>
            <a:ext cx="6214864" cy="5846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31"/>
          <p:cNvSpPr/>
          <p:nvPr/>
        </p:nvSpPr>
        <p:spPr>
          <a:xfrm>
            <a:off x="3347864" y="5379173"/>
            <a:ext cx="381000" cy="45720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rgbClr val="00B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200" dirty="0" smtClean="0">
                <a:solidFill>
                  <a:prstClr val="white"/>
                </a:solidFill>
              </a:rPr>
              <a:t>1kg</a:t>
            </a:r>
            <a:endParaRPr lang="fr-FR" sz="1200" dirty="0">
              <a:solidFill>
                <a:prstClr val="white"/>
              </a:solidFill>
            </a:endParaRPr>
          </a:p>
        </p:txBody>
      </p:sp>
      <p:sp>
        <p:nvSpPr>
          <p:cNvPr id="34" name="Rounded Rectangle 32"/>
          <p:cNvSpPr/>
          <p:nvPr/>
        </p:nvSpPr>
        <p:spPr>
          <a:xfrm>
            <a:off x="4788024" y="5379173"/>
            <a:ext cx="381000" cy="45720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rgbClr val="00B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200" dirty="0" smtClean="0">
                <a:solidFill>
                  <a:prstClr val="white"/>
                </a:solidFill>
              </a:rPr>
              <a:t>1 kg</a:t>
            </a:r>
            <a:endParaRPr lang="fr-FR" sz="1200" dirty="0">
              <a:solidFill>
                <a:prstClr val="white"/>
              </a:solidFill>
            </a:endParaRPr>
          </a:p>
        </p:txBody>
      </p:sp>
      <p:sp>
        <p:nvSpPr>
          <p:cNvPr id="35" name="TextBox 45"/>
          <p:cNvSpPr txBox="1"/>
          <p:nvPr/>
        </p:nvSpPr>
        <p:spPr>
          <a:xfrm>
            <a:off x="5220072" y="5587279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2 </a:t>
            </a:r>
            <a:r>
              <a:rPr lang="fr-FR" sz="1600" dirty="0" err="1" smtClean="0"/>
              <a:t>years</a:t>
            </a:r>
            <a:endParaRPr lang="fr-FR" sz="1600" dirty="0"/>
          </a:p>
        </p:txBody>
      </p:sp>
      <p:cxnSp>
        <p:nvCxnSpPr>
          <p:cNvPr id="36" name="Connecteur droit avec flèche 35"/>
          <p:cNvCxnSpPr/>
          <p:nvPr/>
        </p:nvCxnSpPr>
        <p:spPr>
          <a:xfrm rot="5400000" flipH="1" flipV="1">
            <a:off x="5967691" y="5244053"/>
            <a:ext cx="760402" cy="6696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ounded Rectangle 32"/>
          <p:cNvSpPr/>
          <p:nvPr/>
        </p:nvSpPr>
        <p:spPr>
          <a:xfrm>
            <a:off x="6135216" y="5393156"/>
            <a:ext cx="381000" cy="45720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rgbClr val="00B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200" dirty="0" smtClean="0">
                <a:solidFill>
                  <a:prstClr val="white"/>
                </a:solidFill>
              </a:rPr>
              <a:t>1 kg</a:t>
            </a:r>
            <a:endParaRPr lang="fr-FR" sz="1200" dirty="0">
              <a:solidFill>
                <a:prstClr val="white"/>
              </a:solidFill>
            </a:endParaRPr>
          </a:p>
        </p:txBody>
      </p:sp>
      <p:cxnSp>
        <p:nvCxnSpPr>
          <p:cNvPr id="38" name="Straight Connector 56"/>
          <p:cNvCxnSpPr/>
          <p:nvPr/>
        </p:nvCxnSpPr>
        <p:spPr>
          <a:xfrm flipH="1">
            <a:off x="6339780" y="3541820"/>
            <a:ext cx="5730" cy="1603232"/>
          </a:xfrm>
          <a:prstGeom prst="line">
            <a:avLst/>
          </a:prstGeom>
          <a:ln w="25400" cap="flat" cmpd="sng" algn="ctr">
            <a:solidFill>
              <a:schemeClr val="bg1">
                <a:lumMod val="50000"/>
              </a:schemeClr>
            </a:solidFill>
            <a:prstDash val="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56"/>
          <p:cNvCxnSpPr/>
          <p:nvPr/>
        </p:nvCxnSpPr>
        <p:spPr>
          <a:xfrm flipH="1">
            <a:off x="2020799" y="3255838"/>
            <a:ext cx="11460" cy="1954144"/>
          </a:xfrm>
          <a:prstGeom prst="line">
            <a:avLst/>
          </a:prstGeom>
          <a:ln w="25400" cap="flat" cmpd="sng" algn="ctr">
            <a:solidFill>
              <a:schemeClr val="bg1">
                <a:lumMod val="50000"/>
              </a:schemeClr>
            </a:solidFill>
            <a:prstDash val="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29"/>
          <p:cNvSpPr txBox="1"/>
          <p:nvPr/>
        </p:nvSpPr>
        <p:spPr>
          <a:xfrm>
            <a:off x="3852460" y="3709001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prstClr val="black"/>
                </a:solidFill>
              </a:rPr>
              <a:t>6 </a:t>
            </a:r>
            <a:r>
              <a:rPr lang="fr-FR" sz="1400" dirty="0" err="1" smtClean="0">
                <a:solidFill>
                  <a:prstClr val="black"/>
                </a:solidFill>
              </a:rPr>
              <a:t>years</a:t>
            </a:r>
            <a:endParaRPr lang="fr-FR" sz="1400" dirty="0">
              <a:solidFill>
                <a:prstClr val="black"/>
              </a:solidFill>
            </a:endParaRPr>
          </a:p>
        </p:txBody>
      </p:sp>
      <p:cxnSp>
        <p:nvCxnSpPr>
          <p:cNvPr id="41" name="Connecteur droit avec flèche 40"/>
          <p:cNvCxnSpPr/>
          <p:nvPr/>
        </p:nvCxnSpPr>
        <p:spPr>
          <a:xfrm>
            <a:off x="4788024" y="3862889"/>
            <a:ext cx="153769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avec flèche 41"/>
          <p:cNvCxnSpPr/>
          <p:nvPr/>
        </p:nvCxnSpPr>
        <p:spPr>
          <a:xfrm flipH="1">
            <a:off x="2032259" y="3862889"/>
            <a:ext cx="169660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/>
          <p:cNvCxnSpPr/>
          <p:nvPr/>
        </p:nvCxnSpPr>
        <p:spPr>
          <a:xfrm flipV="1">
            <a:off x="2040260" y="3211016"/>
            <a:ext cx="11460" cy="15121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ZoneTexte 43"/>
          <p:cNvSpPr txBox="1"/>
          <p:nvPr/>
        </p:nvSpPr>
        <p:spPr>
          <a:xfrm>
            <a:off x="2051720" y="2706960"/>
            <a:ext cx="15121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err="1" smtClean="0">
                <a:solidFill>
                  <a:prstClr val="black"/>
                </a:solidFill>
              </a:rPr>
              <a:t>Energy</a:t>
            </a:r>
            <a:r>
              <a:rPr lang="fr-FR" sz="1400" b="1" dirty="0" smtClean="0">
                <a:solidFill>
                  <a:prstClr val="black"/>
                </a:solidFill>
              </a:rPr>
              <a:t> </a:t>
            </a:r>
            <a:r>
              <a:rPr lang="fr-FR" sz="1400" b="1" dirty="0" err="1" smtClean="0">
                <a:solidFill>
                  <a:prstClr val="black"/>
                </a:solidFill>
              </a:rPr>
              <a:t>Consumption</a:t>
            </a:r>
            <a:r>
              <a:rPr lang="fr-FR" sz="1400" b="1" dirty="0" smtClean="0">
                <a:solidFill>
                  <a:prstClr val="black"/>
                </a:solidFill>
              </a:rPr>
              <a:t> / per use (</a:t>
            </a:r>
            <a:r>
              <a:rPr lang="fr-FR" sz="1400" b="1" dirty="0" err="1" smtClean="0">
                <a:solidFill>
                  <a:prstClr val="black"/>
                </a:solidFill>
              </a:rPr>
              <a:t>average</a:t>
            </a:r>
            <a:r>
              <a:rPr lang="fr-FR" sz="1400" b="1" dirty="0" smtClean="0">
                <a:solidFill>
                  <a:prstClr val="black"/>
                </a:solidFill>
              </a:rPr>
              <a:t>)</a:t>
            </a:r>
            <a:endParaRPr lang="fr-FR" sz="1400" b="1" dirty="0">
              <a:solidFill>
                <a:prstClr val="black"/>
              </a:solidFill>
            </a:endParaRPr>
          </a:p>
        </p:txBody>
      </p:sp>
      <p:sp>
        <p:nvSpPr>
          <p:cNvPr id="45" name="ZoneTexte 44"/>
          <p:cNvSpPr txBox="1"/>
          <p:nvPr/>
        </p:nvSpPr>
        <p:spPr>
          <a:xfrm>
            <a:off x="7891960" y="5670321"/>
            <a:ext cx="928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prstClr val="black"/>
                </a:solidFill>
              </a:rPr>
              <a:t>Time</a:t>
            </a:r>
            <a:endParaRPr lang="fr-FR" sz="1200" dirty="0">
              <a:solidFill>
                <a:prstClr val="black"/>
              </a:solidFill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2124808" y="4199383"/>
            <a:ext cx="6840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30W.h</a:t>
            </a:r>
            <a:endParaRPr lang="fr-FR" sz="1400" b="1" dirty="0"/>
          </a:p>
        </p:txBody>
      </p:sp>
      <p:sp>
        <p:nvSpPr>
          <p:cNvPr id="47" name="ZoneTexte 46"/>
          <p:cNvSpPr txBox="1"/>
          <p:nvPr/>
        </p:nvSpPr>
        <p:spPr>
          <a:xfrm>
            <a:off x="2747675" y="4363144"/>
            <a:ext cx="6840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28W.h</a:t>
            </a:r>
            <a:endParaRPr lang="fr-FR" sz="1400" b="1" dirty="0"/>
          </a:p>
        </p:txBody>
      </p:sp>
      <p:sp>
        <p:nvSpPr>
          <p:cNvPr id="48" name="ZoneTexte 47"/>
          <p:cNvSpPr txBox="1"/>
          <p:nvPr/>
        </p:nvSpPr>
        <p:spPr>
          <a:xfrm>
            <a:off x="4307585" y="4507160"/>
            <a:ext cx="6840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26W.h</a:t>
            </a:r>
            <a:endParaRPr lang="fr-FR" sz="1400" b="1" dirty="0"/>
          </a:p>
        </p:txBody>
      </p:sp>
      <p:sp>
        <p:nvSpPr>
          <p:cNvPr id="49" name="ZoneTexte 48"/>
          <p:cNvSpPr txBox="1"/>
          <p:nvPr/>
        </p:nvSpPr>
        <p:spPr>
          <a:xfrm>
            <a:off x="5688124" y="4579168"/>
            <a:ext cx="6840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25W.h</a:t>
            </a:r>
            <a:endParaRPr lang="fr-FR" sz="1400" b="1" dirty="0"/>
          </a:p>
        </p:txBody>
      </p:sp>
      <p:cxnSp>
        <p:nvCxnSpPr>
          <p:cNvPr id="50" name="Straight Arrow Connector 12"/>
          <p:cNvCxnSpPr>
            <a:endCxn id="46" idx="1"/>
          </p:cNvCxnSpPr>
          <p:nvPr/>
        </p:nvCxnSpPr>
        <p:spPr>
          <a:xfrm>
            <a:off x="1658144" y="3499231"/>
            <a:ext cx="466664" cy="854041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ZoneTexte 50"/>
          <p:cNvSpPr txBox="1"/>
          <p:nvPr/>
        </p:nvSpPr>
        <p:spPr>
          <a:xfrm>
            <a:off x="1728402" y="223698"/>
            <a:ext cx="4943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Service of Eco-usage-feedback </a:t>
            </a:r>
            <a:endParaRPr lang="fr-FR" sz="2800" b="1" dirty="0"/>
          </a:p>
        </p:txBody>
      </p:sp>
      <p:pic>
        <p:nvPicPr>
          <p:cNvPr id="52" name="Image 5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95" b="19138"/>
          <a:stretch/>
        </p:blipFill>
        <p:spPr bwMode="auto">
          <a:xfrm>
            <a:off x="5376974" y="34066"/>
            <a:ext cx="3600471" cy="3699734"/>
          </a:xfrm>
          <a:prstGeom prst="rect">
            <a:avLst/>
          </a:prstGeom>
          <a:noFill/>
        </p:spPr>
      </p:pic>
      <p:sp>
        <p:nvSpPr>
          <p:cNvPr id="53" name="ZoneTexte 52"/>
          <p:cNvSpPr txBox="1"/>
          <p:nvPr/>
        </p:nvSpPr>
        <p:spPr>
          <a:xfrm>
            <a:off x="2623138" y="1779352"/>
            <a:ext cx="1723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Power management</a:t>
            </a:r>
            <a:endParaRPr lang="fr-FR" dirty="0"/>
          </a:p>
        </p:txBody>
      </p:sp>
      <p:cxnSp>
        <p:nvCxnSpPr>
          <p:cNvPr id="55" name="Connecteur droit avec flèche 54"/>
          <p:cNvCxnSpPr>
            <a:stCxn id="13" idx="4"/>
          </p:cNvCxnSpPr>
          <p:nvPr/>
        </p:nvCxnSpPr>
        <p:spPr>
          <a:xfrm flipH="1">
            <a:off x="2119779" y="2417187"/>
            <a:ext cx="1" cy="17821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avec flèche 55"/>
          <p:cNvCxnSpPr/>
          <p:nvPr/>
        </p:nvCxnSpPr>
        <p:spPr>
          <a:xfrm flipH="1">
            <a:off x="3538362" y="2450714"/>
            <a:ext cx="1" cy="17821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avec flèche 56"/>
          <p:cNvCxnSpPr/>
          <p:nvPr/>
        </p:nvCxnSpPr>
        <p:spPr>
          <a:xfrm flipH="1">
            <a:off x="4943921" y="2450714"/>
            <a:ext cx="1" cy="17821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ZoneTexte 58"/>
          <p:cNvSpPr txBox="1"/>
          <p:nvPr/>
        </p:nvSpPr>
        <p:spPr>
          <a:xfrm>
            <a:off x="1485996" y="1786833"/>
            <a:ext cx="1252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Power &amp; time report</a:t>
            </a:r>
            <a:endParaRPr lang="fr-FR" dirty="0"/>
          </a:p>
        </p:txBody>
      </p:sp>
      <p:sp>
        <p:nvSpPr>
          <p:cNvPr id="14" name="Rectangle à coins arrondis 13"/>
          <p:cNvSpPr/>
          <p:nvPr/>
        </p:nvSpPr>
        <p:spPr>
          <a:xfrm rot="21277074">
            <a:off x="6344939" y="3532310"/>
            <a:ext cx="2751669" cy="539213"/>
          </a:xfrm>
          <a:prstGeom prst="roundRect">
            <a:avLst/>
          </a:prstGeom>
          <a:solidFill>
            <a:srgbClr val="ADFF5B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err="1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Energy</a:t>
            </a:r>
            <a:r>
              <a:rPr lang="fr-FR" sz="1200" b="1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r>
              <a:rPr lang="fr-FR" sz="1200" b="1" dirty="0" err="1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consumption</a:t>
            </a:r>
            <a:r>
              <a:rPr lang="fr-FR" sz="1200" b="1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r>
              <a:rPr lang="fr-FR" sz="1200" b="1" dirty="0" err="1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reduction</a:t>
            </a:r>
            <a:r>
              <a:rPr lang="fr-FR" sz="1200" b="1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</a:p>
          <a:p>
            <a:pPr algn="ctr"/>
            <a:r>
              <a:rPr lang="fr-FR" sz="1200" b="1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by Eco-usage</a:t>
            </a:r>
            <a:endParaRPr lang="fr-FR" sz="1200" b="1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60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022" y="1273001"/>
            <a:ext cx="1093003" cy="553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" name="Ellipse 57"/>
          <p:cNvSpPr/>
          <p:nvPr/>
        </p:nvSpPr>
        <p:spPr>
          <a:xfrm>
            <a:off x="4507889" y="1770856"/>
            <a:ext cx="856199" cy="646331"/>
          </a:xfrm>
          <a:prstGeom prst="ellipse">
            <a:avLst/>
          </a:prstGeom>
          <a:solidFill>
            <a:srgbClr val="ADFF5B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b="1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4" name="ZoneTexte 53"/>
          <p:cNvSpPr txBox="1"/>
          <p:nvPr/>
        </p:nvSpPr>
        <p:spPr>
          <a:xfrm>
            <a:off x="4328775" y="1804383"/>
            <a:ext cx="1252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/>
              <a:t>Clogged</a:t>
            </a:r>
            <a:r>
              <a:rPr lang="fr-FR" dirty="0" smtClean="0"/>
              <a:t> </a:t>
            </a:r>
            <a:r>
              <a:rPr lang="fr-FR" dirty="0" err="1" smtClean="0"/>
              <a:t>filter</a:t>
            </a:r>
            <a:endParaRPr lang="fr-FR" dirty="0"/>
          </a:p>
        </p:txBody>
      </p:sp>
      <p:pic>
        <p:nvPicPr>
          <p:cNvPr id="62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96" y="1252610"/>
            <a:ext cx="1095954" cy="55177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Rectangle à coins arrondis 62"/>
          <p:cNvSpPr/>
          <p:nvPr/>
        </p:nvSpPr>
        <p:spPr>
          <a:xfrm rot="20275129">
            <a:off x="127134" y="939843"/>
            <a:ext cx="1583718" cy="534690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b="1" dirty="0" smtClean="0">
                <a:latin typeface="Arial Rounded MT Bold" panose="020F0704030504030204" pitchFamily="34" charset="0"/>
              </a:rPr>
              <a:t>APP </a:t>
            </a:r>
          </a:p>
          <a:p>
            <a:pPr algn="ctr"/>
            <a:r>
              <a:rPr lang="fr-FR" sz="1400" b="1" dirty="0" smtClean="0">
                <a:latin typeface="Arial Rounded MT Bold" panose="020F0704030504030204" pitchFamily="34" charset="0"/>
              </a:rPr>
              <a:t>Eco-</a:t>
            </a:r>
            <a:r>
              <a:rPr lang="fr-FR" sz="1400" b="1" dirty="0" err="1" smtClean="0">
                <a:latin typeface="Arial Rounded MT Bold" panose="020F0704030504030204" pitchFamily="34" charset="0"/>
              </a:rPr>
              <a:t>learning</a:t>
            </a:r>
            <a:endParaRPr lang="fr-FR" sz="11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828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47" grpId="0"/>
      <p:bldP spid="48" grpId="0"/>
      <p:bldP spid="49" grpId="0"/>
      <p:bldP spid="53" grpId="0"/>
      <p:bldP spid="59" grpId="0"/>
      <p:bldP spid="58" grpId="0" animBg="1"/>
      <p:bldP spid="5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5715000" y="3581399"/>
            <a:ext cx="2895600" cy="2057401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5930280" y="3792969"/>
            <a:ext cx="1008112" cy="1008112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7378080" y="3792969"/>
            <a:ext cx="1008112" cy="1008112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5930280" y="4801081"/>
            <a:ext cx="1080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Still</a:t>
            </a:r>
            <a:r>
              <a:rPr 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dirty</a:t>
            </a:r>
            <a:r>
              <a:rPr 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!</a:t>
            </a:r>
            <a:endPara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378080" y="4800600"/>
            <a:ext cx="1080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Already</a:t>
            </a:r>
            <a:r>
              <a:rPr 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clean !</a:t>
            </a:r>
            <a:endPara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" name="Connecteur droit 9"/>
          <p:cNvCxnSpPr/>
          <p:nvPr/>
        </p:nvCxnSpPr>
        <p:spPr>
          <a:xfrm>
            <a:off x="7142584" y="3792969"/>
            <a:ext cx="0" cy="155223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oupe 11"/>
          <p:cNvGrpSpPr/>
          <p:nvPr/>
        </p:nvGrpSpPr>
        <p:grpSpPr>
          <a:xfrm>
            <a:off x="384714" y="4725144"/>
            <a:ext cx="1368152" cy="648072"/>
            <a:chOff x="1248810" y="2091757"/>
            <a:chExt cx="1368152" cy="648072"/>
          </a:xfrm>
        </p:grpSpPr>
        <p:sp>
          <p:nvSpPr>
            <p:cNvPr id="13" name="Rectangle à coins arrondis 12"/>
            <p:cNvSpPr/>
            <p:nvPr/>
          </p:nvSpPr>
          <p:spPr>
            <a:xfrm>
              <a:off x="1248810" y="2091757"/>
              <a:ext cx="1368152" cy="64807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Trapèze 13"/>
            <p:cNvSpPr/>
            <p:nvPr/>
          </p:nvSpPr>
          <p:spPr>
            <a:xfrm rot="10800000">
              <a:off x="1418008" y="2152081"/>
              <a:ext cx="262850" cy="293640"/>
            </a:xfrm>
            <a:prstGeom prst="trapezoid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Flèche courbée vers la gauche 14"/>
            <p:cNvSpPr/>
            <p:nvPr/>
          </p:nvSpPr>
          <p:spPr>
            <a:xfrm rot="19567953">
              <a:off x="1631136" y="2183717"/>
              <a:ext cx="232909" cy="320448"/>
            </a:xfrm>
            <a:prstGeom prst="curvedLeftArrow">
              <a:avLst>
                <a:gd name="adj1" fmla="val 14923"/>
                <a:gd name="adj2" fmla="val 50000"/>
                <a:gd name="adj3" fmla="val 25000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cxnSp>
          <p:nvCxnSpPr>
            <p:cNvPr id="16" name="Connecteur droit 15"/>
            <p:cNvCxnSpPr/>
            <p:nvPr/>
          </p:nvCxnSpPr>
          <p:spPr>
            <a:xfrm flipH="1">
              <a:off x="2112906" y="2149280"/>
              <a:ext cx="144016" cy="178327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/>
            <p:cNvCxnSpPr/>
            <p:nvPr/>
          </p:nvCxnSpPr>
          <p:spPr>
            <a:xfrm>
              <a:off x="2256922" y="2149280"/>
              <a:ext cx="59418" cy="22506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/>
            <p:cNvCxnSpPr/>
            <p:nvPr/>
          </p:nvCxnSpPr>
          <p:spPr>
            <a:xfrm>
              <a:off x="2261606" y="2149280"/>
              <a:ext cx="139332" cy="178327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/>
            <p:cNvCxnSpPr/>
            <p:nvPr/>
          </p:nvCxnSpPr>
          <p:spPr>
            <a:xfrm flipH="1">
              <a:off x="2184914" y="2149280"/>
              <a:ext cx="72008" cy="22506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Cylindre 19"/>
            <p:cNvSpPr/>
            <p:nvPr/>
          </p:nvSpPr>
          <p:spPr>
            <a:xfrm>
              <a:off x="2112906" y="2448210"/>
              <a:ext cx="288032" cy="75595"/>
            </a:xfrm>
            <a:prstGeom prst="can">
              <a:avLst>
                <a:gd name="adj" fmla="val 44637"/>
              </a:avLst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Ellipse 20"/>
            <p:cNvSpPr/>
            <p:nvPr/>
          </p:nvSpPr>
          <p:spPr>
            <a:xfrm>
              <a:off x="1452244" y="2595813"/>
              <a:ext cx="8459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Ellipse 21"/>
            <p:cNvSpPr/>
            <p:nvPr/>
          </p:nvSpPr>
          <p:spPr>
            <a:xfrm>
              <a:off x="1668268" y="2595813"/>
              <a:ext cx="8459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Ellipse 22"/>
            <p:cNvSpPr/>
            <p:nvPr/>
          </p:nvSpPr>
          <p:spPr>
            <a:xfrm>
              <a:off x="1884292" y="2595813"/>
              <a:ext cx="8459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Ellipse 23"/>
            <p:cNvSpPr/>
            <p:nvPr/>
          </p:nvSpPr>
          <p:spPr>
            <a:xfrm>
              <a:off x="2100316" y="2595813"/>
              <a:ext cx="8459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Ellipse 24"/>
            <p:cNvSpPr/>
            <p:nvPr/>
          </p:nvSpPr>
          <p:spPr>
            <a:xfrm>
              <a:off x="2316340" y="2595813"/>
              <a:ext cx="8459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6" name="ZoneTexte 25"/>
          <p:cNvSpPr txBox="1"/>
          <p:nvPr/>
        </p:nvSpPr>
        <p:spPr>
          <a:xfrm>
            <a:off x="156354" y="5435932"/>
            <a:ext cx="1901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 smtClean="0"/>
              <a:t>Alert</a:t>
            </a:r>
            <a:r>
              <a:rPr lang="fr-FR" b="1" dirty="0"/>
              <a:t> </a:t>
            </a:r>
            <a:r>
              <a:rPr lang="fr-FR" b="1" dirty="0" smtClean="0"/>
              <a:t>"</a:t>
            </a:r>
            <a:r>
              <a:rPr lang="fr-FR" b="1" dirty="0"/>
              <a:t>Full </a:t>
            </a:r>
            <a:r>
              <a:rPr lang="fr-FR" b="1" dirty="0" smtClean="0"/>
              <a:t>tank &amp; </a:t>
            </a:r>
            <a:r>
              <a:rPr lang="fr-FR" b="1" dirty="0" err="1" smtClean="0"/>
              <a:t>clogged</a:t>
            </a:r>
            <a:r>
              <a:rPr lang="fr-FR" b="1" dirty="0" smtClean="0"/>
              <a:t> </a:t>
            </a:r>
            <a:r>
              <a:rPr lang="fr-FR" b="1" dirty="0" err="1" smtClean="0"/>
              <a:t>Filter</a:t>
            </a:r>
            <a:r>
              <a:rPr lang="fr-FR" b="1" dirty="0"/>
              <a:t>"</a:t>
            </a:r>
          </a:p>
        </p:txBody>
      </p:sp>
      <p:pic>
        <p:nvPicPr>
          <p:cNvPr id="28" name="Picture 1" descr="1000017290_RH_855201.jpg"/>
          <p:cNvPicPr>
            <a:picLocks noChangeAspect="1"/>
          </p:cNvPicPr>
          <p:nvPr/>
        </p:nvPicPr>
        <p:blipFill rotWithShape="1">
          <a:blip r:embed="rId3"/>
          <a:srcRect l="36510" t="83688" r="39354"/>
          <a:stretch/>
        </p:blipFill>
        <p:spPr>
          <a:xfrm rot="1423921">
            <a:off x="2384251" y="637673"/>
            <a:ext cx="2201927" cy="1488182"/>
          </a:xfrm>
          <a:prstGeom prst="rect">
            <a:avLst/>
          </a:prstGeom>
        </p:spPr>
      </p:pic>
      <p:pic>
        <p:nvPicPr>
          <p:cNvPr id="29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3746" y="1813812"/>
            <a:ext cx="2032000" cy="1945640"/>
          </a:xfrm>
          <a:prstGeom prst="rect">
            <a:avLst/>
          </a:prstGeom>
        </p:spPr>
      </p:pic>
      <p:pic>
        <p:nvPicPr>
          <p:cNvPr id="30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0798" y="1035757"/>
            <a:ext cx="2540000" cy="1905000"/>
          </a:xfrm>
          <a:prstGeom prst="rect">
            <a:avLst/>
          </a:prstGeom>
        </p:spPr>
      </p:pic>
      <p:pic>
        <p:nvPicPr>
          <p:cNvPr id="31" name="Picture 3"/>
          <p:cNvPicPr>
            <a:picLocks noChangeAspect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57079" y="749440"/>
            <a:ext cx="3434080" cy="1869440"/>
          </a:xfrm>
          <a:prstGeom prst="rect">
            <a:avLst/>
          </a:prstGeom>
        </p:spPr>
      </p:pic>
      <p:cxnSp>
        <p:nvCxnSpPr>
          <p:cNvPr id="32" name="Connecteur droit 31"/>
          <p:cNvCxnSpPr/>
          <p:nvPr/>
        </p:nvCxnSpPr>
        <p:spPr>
          <a:xfrm flipH="1">
            <a:off x="1369362" y="1381764"/>
            <a:ext cx="1872208" cy="302396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>
            <a:off x="3241570" y="1381764"/>
            <a:ext cx="487288" cy="1237116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>
            <a:off x="3241570" y="1381764"/>
            <a:ext cx="2880320" cy="72008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ZoneTexte 34"/>
          <p:cNvSpPr txBox="1"/>
          <p:nvPr/>
        </p:nvSpPr>
        <p:spPr>
          <a:xfrm>
            <a:off x="1081329" y="1516488"/>
            <a:ext cx="36004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3529602" y="2444308"/>
            <a:ext cx="36004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5941869" y="1885820"/>
            <a:ext cx="36004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8" name="Connecteur droit avec flèche 37"/>
          <p:cNvCxnSpPr/>
          <p:nvPr/>
        </p:nvCxnSpPr>
        <p:spPr>
          <a:xfrm>
            <a:off x="5941869" y="-778476"/>
            <a:ext cx="1260141" cy="0"/>
          </a:xfrm>
          <a:prstGeom prst="straightConnector1">
            <a:avLst/>
          </a:prstGeom>
          <a:ln>
            <a:solidFill>
              <a:srgbClr val="00B05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Rectangle à coins arrondis 39"/>
          <p:cNvSpPr/>
          <p:nvPr/>
        </p:nvSpPr>
        <p:spPr>
          <a:xfrm>
            <a:off x="3169562" y="1237748"/>
            <a:ext cx="288032" cy="278740"/>
          </a:xfrm>
          <a:prstGeom prst="roundRect">
            <a:avLst/>
          </a:prstGeom>
          <a:solidFill>
            <a:srgbClr val="FFC00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ZoneTexte 40"/>
          <p:cNvSpPr txBox="1"/>
          <p:nvPr/>
        </p:nvSpPr>
        <p:spPr>
          <a:xfrm>
            <a:off x="2091369" y="564774"/>
            <a:ext cx="1476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 smtClean="0">
                <a:solidFill>
                  <a:srgbClr val="C00000"/>
                </a:solidFill>
              </a:rPr>
              <a:t>Sensor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179138" y="287775"/>
            <a:ext cx="45103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err="1">
                <a:solidFill>
                  <a:srgbClr val="C00000"/>
                </a:solidFill>
              </a:rPr>
              <a:t>automatic</a:t>
            </a:r>
            <a:r>
              <a:rPr lang="fr-FR" sz="2400" b="1" dirty="0">
                <a:solidFill>
                  <a:srgbClr val="C00000"/>
                </a:solidFill>
              </a:rPr>
              <a:t> </a:t>
            </a:r>
            <a:r>
              <a:rPr lang="fr-FR" sz="2400" b="1" dirty="0" err="1" smtClean="0">
                <a:solidFill>
                  <a:srgbClr val="C00000"/>
                </a:solidFill>
              </a:rPr>
              <a:t>adjustment</a:t>
            </a:r>
            <a:r>
              <a:rPr lang="fr-FR" sz="2400" b="1" dirty="0" smtClean="0">
                <a:solidFill>
                  <a:srgbClr val="C00000"/>
                </a:solidFill>
              </a:rPr>
              <a:t> of power</a:t>
            </a:r>
            <a:endParaRPr lang="fr-FR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3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Rectangle à coins arrondis 168"/>
          <p:cNvSpPr/>
          <p:nvPr/>
        </p:nvSpPr>
        <p:spPr>
          <a:xfrm>
            <a:off x="8281767" y="4038600"/>
            <a:ext cx="758921" cy="1219429"/>
          </a:xfrm>
          <a:prstGeom prst="roundRect">
            <a:avLst>
              <a:gd name="adj" fmla="val 7415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8" name="Rectangle à coins arrondis 167"/>
          <p:cNvSpPr/>
          <p:nvPr/>
        </p:nvSpPr>
        <p:spPr>
          <a:xfrm>
            <a:off x="7912327" y="2819406"/>
            <a:ext cx="1155473" cy="1091491"/>
          </a:xfrm>
          <a:prstGeom prst="roundRect">
            <a:avLst>
              <a:gd name="adj" fmla="val 7415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7" name="Rectangle à coins arrondis 166"/>
          <p:cNvSpPr/>
          <p:nvPr/>
        </p:nvSpPr>
        <p:spPr>
          <a:xfrm>
            <a:off x="5623947" y="3375598"/>
            <a:ext cx="1138257" cy="664342"/>
          </a:xfrm>
          <a:prstGeom prst="roundRect">
            <a:avLst>
              <a:gd name="adj" fmla="val 7415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6" name="Rectangle à coins arrondis 165"/>
          <p:cNvSpPr/>
          <p:nvPr/>
        </p:nvSpPr>
        <p:spPr>
          <a:xfrm>
            <a:off x="6889973" y="2149747"/>
            <a:ext cx="915583" cy="1826202"/>
          </a:xfrm>
          <a:prstGeom prst="roundRect">
            <a:avLst>
              <a:gd name="adj" fmla="val 7415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3" name="Image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41150">
            <a:off x="6422955" y="2264430"/>
            <a:ext cx="1793085" cy="1332361"/>
          </a:xfrm>
          <a:prstGeom prst="rect">
            <a:avLst/>
          </a:prstGeom>
        </p:spPr>
      </p:pic>
      <p:sp>
        <p:nvSpPr>
          <p:cNvPr id="165" name="Rectangle à coins arrondis 164"/>
          <p:cNvSpPr/>
          <p:nvPr/>
        </p:nvSpPr>
        <p:spPr>
          <a:xfrm>
            <a:off x="4146794" y="2362200"/>
            <a:ext cx="2701053" cy="928650"/>
          </a:xfrm>
          <a:prstGeom prst="roundRect">
            <a:avLst>
              <a:gd name="adj" fmla="val 7415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7" name="Picture 2" descr="http://t1.gstatic.com/images?q=tbn:ANd9GcTYFPwDTtCpDIv5jaTg0rG94M_j1WT_aEcb6Od0twDFjnqSxdquZw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5" r="12244"/>
          <a:stretch/>
        </p:blipFill>
        <p:spPr bwMode="auto">
          <a:xfrm>
            <a:off x="1300336" y="3886200"/>
            <a:ext cx="94052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4" name="Rectangle à coins arrondis 163"/>
          <p:cNvSpPr/>
          <p:nvPr/>
        </p:nvSpPr>
        <p:spPr>
          <a:xfrm>
            <a:off x="3554288" y="3388189"/>
            <a:ext cx="1530326" cy="904347"/>
          </a:xfrm>
          <a:prstGeom prst="roundRect">
            <a:avLst>
              <a:gd name="adj" fmla="val 7415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à coins arrondis 38"/>
          <p:cNvSpPr/>
          <p:nvPr/>
        </p:nvSpPr>
        <p:spPr>
          <a:xfrm>
            <a:off x="201488" y="2798590"/>
            <a:ext cx="2038288" cy="1428980"/>
          </a:xfrm>
          <a:prstGeom prst="roundRect">
            <a:avLst>
              <a:gd name="adj" fmla="val 7415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305800" y="6356350"/>
            <a:ext cx="381000" cy="365125"/>
          </a:xfrm>
        </p:spPr>
        <p:txBody>
          <a:bodyPr/>
          <a:lstStyle/>
          <a:p>
            <a:pPr algn="r"/>
            <a:fld id="{B6F15528-21DE-4FAA-801E-634DDDAF4B2B}" type="slidenum">
              <a:rPr lang="en-US" smtClean="0"/>
              <a:pPr algn="r"/>
              <a:t>27</a:t>
            </a:fld>
            <a:endParaRPr lang="en-US" dirty="0"/>
          </a:p>
        </p:txBody>
      </p:sp>
      <p:pic>
        <p:nvPicPr>
          <p:cNvPr id="7" name="Picture 4" descr="http://lismma.supmeca.fr/sites/default/files/pageaccueil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9" r="18286"/>
          <a:stretch/>
        </p:blipFill>
        <p:spPr bwMode="auto">
          <a:xfrm>
            <a:off x="152400" y="6346347"/>
            <a:ext cx="633872" cy="446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96" y="6326682"/>
            <a:ext cx="278622" cy="275504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512" y="6407905"/>
            <a:ext cx="723519" cy="342465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94" b="11746"/>
          <a:stretch/>
        </p:blipFill>
        <p:spPr bwMode="auto">
          <a:xfrm>
            <a:off x="1838450" y="6384067"/>
            <a:ext cx="980950" cy="37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Image 5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745" y="725803"/>
            <a:ext cx="717233" cy="574358"/>
          </a:xfrm>
          <a:prstGeom prst="rect">
            <a:avLst/>
          </a:prstGeom>
        </p:spPr>
      </p:pic>
      <p:pic>
        <p:nvPicPr>
          <p:cNvPr id="56" name="Picture 21" descr="Capture d’écran 2011-09-01 à 21.10.43.png"/>
          <p:cNvPicPr>
            <a:picLocks noChangeAspect="1"/>
          </p:cNvPicPr>
          <p:nvPr/>
        </p:nvPicPr>
        <p:blipFill rotWithShape="1">
          <a:blip r:embed="rId10"/>
          <a:srcRect b="9486"/>
          <a:stretch/>
        </p:blipFill>
        <p:spPr>
          <a:xfrm>
            <a:off x="3189104" y="736145"/>
            <a:ext cx="797894" cy="564016"/>
          </a:xfrm>
          <a:prstGeom prst="rect">
            <a:avLst/>
          </a:prstGeom>
        </p:spPr>
      </p:pic>
      <p:sp>
        <p:nvSpPr>
          <p:cNvPr id="68" name="Rounded Rectangle 72"/>
          <p:cNvSpPr/>
          <p:nvPr/>
        </p:nvSpPr>
        <p:spPr>
          <a:xfrm>
            <a:off x="76200" y="5331629"/>
            <a:ext cx="1728192" cy="538336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err="1" smtClean="0"/>
              <a:t>Upgradable</a:t>
            </a:r>
            <a:endParaRPr lang="fr-FR" b="1" dirty="0" smtClean="0"/>
          </a:p>
          <a:p>
            <a:r>
              <a:rPr lang="fr-FR" b="1" dirty="0" smtClean="0"/>
              <a:t>System</a:t>
            </a:r>
            <a:endParaRPr lang="fr-FR" b="1" dirty="0"/>
          </a:p>
        </p:txBody>
      </p:sp>
      <p:cxnSp>
        <p:nvCxnSpPr>
          <p:cNvPr id="69" name="Straight Connector 58"/>
          <p:cNvCxnSpPr/>
          <p:nvPr/>
        </p:nvCxnSpPr>
        <p:spPr>
          <a:xfrm>
            <a:off x="7897688" y="1493909"/>
            <a:ext cx="0" cy="4525891"/>
          </a:xfrm>
          <a:prstGeom prst="line">
            <a:avLst/>
          </a:prstGeom>
          <a:ln w="25400" cap="flat" cmpd="sng" algn="ctr">
            <a:solidFill>
              <a:schemeClr val="bg1">
                <a:lumMod val="50000"/>
              </a:schemeClr>
            </a:solidFill>
            <a:prstDash val="sys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57"/>
          <p:cNvCxnSpPr/>
          <p:nvPr/>
        </p:nvCxnSpPr>
        <p:spPr>
          <a:xfrm flipH="1">
            <a:off x="5764088" y="1490935"/>
            <a:ext cx="4402" cy="4528865"/>
          </a:xfrm>
          <a:prstGeom prst="line">
            <a:avLst/>
          </a:prstGeom>
          <a:ln w="25400" cap="flat" cmpd="sng" algn="ctr">
            <a:solidFill>
              <a:schemeClr val="bg1">
                <a:lumMod val="50000"/>
              </a:schemeClr>
            </a:solidFill>
            <a:prstDash val="sys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56"/>
          <p:cNvCxnSpPr/>
          <p:nvPr/>
        </p:nvCxnSpPr>
        <p:spPr>
          <a:xfrm>
            <a:off x="3661817" y="1490933"/>
            <a:ext cx="0" cy="4528867"/>
          </a:xfrm>
          <a:prstGeom prst="line">
            <a:avLst/>
          </a:prstGeom>
          <a:ln w="25400" cap="flat" cmpd="sng" algn="ctr">
            <a:solidFill>
              <a:schemeClr val="bg1">
                <a:lumMod val="50000"/>
              </a:schemeClr>
            </a:solidFill>
            <a:prstDash val="sys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Rectangle 71"/>
          <p:cNvSpPr/>
          <p:nvPr/>
        </p:nvSpPr>
        <p:spPr>
          <a:xfrm>
            <a:off x="1539184" y="5305125"/>
            <a:ext cx="491104" cy="609600"/>
          </a:xfrm>
          <a:prstGeom prst="rect">
            <a:avLst/>
          </a:prstGeom>
          <a:solidFill>
            <a:schemeClr val="bg1">
              <a:lumMod val="50000"/>
            </a:schemeClr>
          </a:solidFill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12 kg</a:t>
            </a:r>
            <a:endParaRPr lang="fr-FR" sz="1400" dirty="0"/>
          </a:p>
        </p:txBody>
      </p:sp>
      <p:cxnSp>
        <p:nvCxnSpPr>
          <p:cNvPr id="73" name="Straight Arrow Connector 24"/>
          <p:cNvCxnSpPr>
            <a:stCxn id="72" idx="3"/>
          </p:cNvCxnSpPr>
          <p:nvPr/>
        </p:nvCxnSpPr>
        <p:spPr>
          <a:xfrm>
            <a:off x="2030288" y="5609925"/>
            <a:ext cx="6333360" cy="5846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Rounded Rectangle 31"/>
          <p:cNvSpPr/>
          <p:nvPr/>
        </p:nvSpPr>
        <p:spPr>
          <a:xfrm>
            <a:off x="2475016" y="5457524"/>
            <a:ext cx="241072" cy="304801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76200">
            <a:solidFill>
              <a:srgbClr val="00B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fr-FR" sz="1200" b="1" dirty="0">
              <a:solidFill>
                <a:schemeClr val="tx1"/>
              </a:solidFill>
            </a:endParaRPr>
          </a:p>
        </p:txBody>
      </p:sp>
      <p:sp>
        <p:nvSpPr>
          <p:cNvPr id="80" name="TextBox 45"/>
          <p:cNvSpPr txBox="1"/>
          <p:nvPr/>
        </p:nvSpPr>
        <p:spPr>
          <a:xfrm rot="19094039">
            <a:off x="1985212" y="5165164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2 </a:t>
            </a:r>
            <a:r>
              <a:rPr lang="fr-FR" sz="1200" dirty="0" err="1" smtClean="0"/>
              <a:t>years</a:t>
            </a:r>
            <a:endParaRPr lang="fr-FR" sz="1200" dirty="0"/>
          </a:p>
        </p:txBody>
      </p:sp>
      <p:sp>
        <p:nvSpPr>
          <p:cNvPr id="81" name="TextBox 46"/>
          <p:cNvSpPr txBox="1"/>
          <p:nvPr/>
        </p:nvSpPr>
        <p:spPr>
          <a:xfrm rot="19094039">
            <a:off x="2650892" y="5165164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2 </a:t>
            </a:r>
            <a:r>
              <a:rPr lang="fr-FR" sz="1200" dirty="0" err="1" smtClean="0"/>
              <a:t>years</a:t>
            </a:r>
            <a:endParaRPr lang="fr-FR" sz="1200" dirty="0"/>
          </a:p>
        </p:txBody>
      </p:sp>
      <p:sp>
        <p:nvSpPr>
          <p:cNvPr id="82" name="TextBox 47"/>
          <p:cNvSpPr txBox="1"/>
          <p:nvPr/>
        </p:nvSpPr>
        <p:spPr>
          <a:xfrm rot="19094039">
            <a:off x="3339940" y="5165164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2 </a:t>
            </a:r>
            <a:r>
              <a:rPr lang="fr-FR" sz="1200" dirty="0" err="1" smtClean="0"/>
              <a:t>years</a:t>
            </a:r>
            <a:endParaRPr lang="fr-FR" sz="1200" dirty="0"/>
          </a:p>
        </p:txBody>
      </p:sp>
      <p:sp>
        <p:nvSpPr>
          <p:cNvPr id="83" name="TextBox 48"/>
          <p:cNvSpPr txBox="1"/>
          <p:nvPr/>
        </p:nvSpPr>
        <p:spPr>
          <a:xfrm rot="19094039">
            <a:off x="4019044" y="5165164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2 </a:t>
            </a:r>
            <a:r>
              <a:rPr lang="fr-FR" sz="1200" dirty="0" err="1" smtClean="0"/>
              <a:t>years</a:t>
            </a:r>
            <a:endParaRPr lang="fr-FR" sz="1200" dirty="0"/>
          </a:p>
        </p:txBody>
      </p:sp>
      <p:sp>
        <p:nvSpPr>
          <p:cNvPr id="84" name="TextBox 49"/>
          <p:cNvSpPr txBox="1"/>
          <p:nvPr/>
        </p:nvSpPr>
        <p:spPr>
          <a:xfrm rot="19094039">
            <a:off x="5387196" y="5168087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2 </a:t>
            </a:r>
            <a:r>
              <a:rPr lang="fr-FR" sz="1200" dirty="0" err="1" smtClean="0"/>
              <a:t>years</a:t>
            </a:r>
            <a:endParaRPr lang="fr-FR" sz="1200" dirty="0"/>
          </a:p>
        </p:txBody>
      </p:sp>
      <p:sp>
        <p:nvSpPr>
          <p:cNvPr id="85" name="TextBox 50"/>
          <p:cNvSpPr txBox="1"/>
          <p:nvPr/>
        </p:nvSpPr>
        <p:spPr>
          <a:xfrm rot="19094039">
            <a:off x="6089668" y="5165164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2 </a:t>
            </a:r>
            <a:r>
              <a:rPr lang="fr-FR" sz="1200" dirty="0" err="1" smtClean="0"/>
              <a:t>years</a:t>
            </a:r>
            <a:endParaRPr lang="fr-FR" sz="1200" dirty="0"/>
          </a:p>
        </p:txBody>
      </p:sp>
      <p:sp>
        <p:nvSpPr>
          <p:cNvPr id="90" name="TextBox 48"/>
          <p:cNvSpPr txBox="1"/>
          <p:nvPr/>
        </p:nvSpPr>
        <p:spPr>
          <a:xfrm rot="19094039">
            <a:off x="4721516" y="5165164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2 </a:t>
            </a:r>
            <a:r>
              <a:rPr lang="fr-FR" sz="1200" dirty="0" err="1" smtClean="0"/>
              <a:t>years</a:t>
            </a:r>
            <a:endParaRPr lang="fr-FR" sz="1200" dirty="0"/>
          </a:p>
        </p:txBody>
      </p:sp>
      <p:sp>
        <p:nvSpPr>
          <p:cNvPr id="92" name="TextBox 50"/>
          <p:cNvSpPr txBox="1"/>
          <p:nvPr/>
        </p:nvSpPr>
        <p:spPr>
          <a:xfrm rot="19094039">
            <a:off x="6809748" y="5165164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2 </a:t>
            </a:r>
            <a:r>
              <a:rPr lang="fr-FR" sz="1200" dirty="0" err="1" smtClean="0"/>
              <a:t>years</a:t>
            </a:r>
            <a:endParaRPr lang="fr-FR" sz="1200" dirty="0"/>
          </a:p>
        </p:txBody>
      </p:sp>
      <p:sp>
        <p:nvSpPr>
          <p:cNvPr id="93" name="Rounded Rectangle 36"/>
          <p:cNvSpPr/>
          <p:nvPr/>
        </p:nvSpPr>
        <p:spPr>
          <a:xfrm flipH="1">
            <a:off x="7921724" y="5283366"/>
            <a:ext cx="133677" cy="631359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76200">
            <a:solidFill>
              <a:srgbClr val="00B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fr-FR" sz="1200" dirty="0"/>
          </a:p>
        </p:txBody>
      </p:sp>
      <p:sp>
        <p:nvSpPr>
          <p:cNvPr id="94" name="TextBox 50"/>
          <p:cNvSpPr txBox="1"/>
          <p:nvPr/>
        </p:nvSpPr>
        <p:spPr>
          <a:xfrm rot="19094039">
            <a:off x="7457820" y="5165164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2 </a:t>
            </a:r>
            <a:r>
              <a:rPr lang="fr-FR" sz="1200" dirty="0" err="1" smtClean="0"/>
              <a:t>years</a:t>
            </a:r>
            <a:endParaRPr lang="fr-FR" sz="1200" dirty="0"/>
          </a:p>
        </p:txBody>
      </p:sp>
      <p:sp>
        <p:nvSpPr>
          <p:cNvPr id="104" name="Rounded Rectangle 31"/>
          <p:cNvSpPr/>
          <p:nvPr/>
        </p:nvSpPr>
        <p:spPr>
          <a:xfrm>
            <a:off x="3160816" y="5463370"/>
            <a:ext cx="241072" cy="304801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76200">
            <a:solidFill>
              <a:srgbClr val="00B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fr-FR" sz="1200" b="1" dirty="0">
              <a:solidFill>
                <a:schemeClr val="tx1"/>
              </a:solidFill>
            </a:endParaRPr>
          </a:p>
        </p:txBody>
      </p:sp>
      <p:sp>
        <p:nvSpPr>
          <p:cNvPr id="105" name="Rounded Rectangle 31"/>
          <p:cNvSpPr/>
          <p:nvPr/>
        </p:nvSpPr>
        <p:spPr>
          <a:xfrm>
            <a:off x="3825038" y="5463370"/>
            <a:ext cx="241072" cy="304801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76200">
            <a:solidFill>
              <a:srgbClr val="00B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fr-FR" sz="1200" b="1" dirty="0">
              <a:solidFill>
                <a:schemeClr val="tx1"/>
              </a:solidFill>
            </a:endParaRPr>
          </a:p>
        </p:txBody>
      </p:sp>
      <p:sp>
        <p:nvSpPr>
          <p:cNvPr id="106" name="Rounded Rectangle 31"/>
          <p:cNvSpPr/>
          <p:nvPr/>
        </p:nvSpPr>
        <p:spPr>
          <a:xfrm>
            <a:off x="4532416" y="5457525"/>
            <a:ext cx="241072" cy="304801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76200">
            <a:solidFill>
              <a:srgbClr val="00B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fr-FR" sz="1200" b="1" dirty="0">
              <a:solidFill>
                <a:schemeClr val="tx1"/>
              </a:solidFill>
            </a:endParaRPr>
          </a:p>
        </p:txBody>
      </p:sp>
      <p:sp>
        <p:nvSpPr>
          <p:cNvPr id="129" name="Rounded Rectangle 31"/>
          <p:cNvSpPr/>
          <p:nvPr/>
        </p:nvSpPr>
        <p:spPr>
          <a:xfrm>
            <a:off x="5218216" y="5457525"/>
            <a:ext cx="241072" cy="304801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76200">
            <a:solidFill>
              <a:srgbClr val="00B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fr-FR" sz="1200" b="1" dirty="0">
              <a:solidFill>
                <a:schemeClr val="tx1"/>
              </a:solidFill>
            </a:endParaRPr>
          </a:p>
        </p:txBody>
      </p:sp>
      <p:sp>
        <p:nvSpPr>
          <p:cNvPr id="130" name="Rounded Rectangle 31"/>
          <p:cNvSpPr/>
          <p:nvPr/>
        </p:nvSpPr>
        <p:spPr>
          <a:xfrm>
            <a:off x="5916488" y="5457525"/>
            <a:ext cx="241072" cy="304801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76200">
            <a:solidFill>
              <a:srgbClr val="00B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fr-FR" sz="1200" b="1" dirty="0">
              <a:solidFill>
                <a:schemeClr val="tx1"/>
              </a:solidFill>
            </a:endParaRPr>
          </a:p>
        </p:txBody>
      </p:sp>
      <p:sp>
        <p:nvSpPr>
          <p:cNvPr id="131" name="Rounded Rectangle 31"/>
          <p:cNvSpPr/>
          <p:nvPr/>
        </p:nvSpPr>
        <p:spPr>
          <a:xfrm>
            <a:off x="6589816" y="5457525"/>
            <a:ext cx="241072" cy="304801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76200">
            <a:solidFill>
              <a:srgbClr val="00B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fr-FR" sz="1200" b="1" dirty="0">
              <a:solidFill>
                <a:schemeClr val="tx1"/>
              </a:solidFill>
            </a:endParaRPr>
          </a:p>
        </p:txBody>
      </p:sp>
      <p:sp>
        <p:nvSpPr>
          <p:cNvPr id="132" name="Rounded Rectangle 31"/>
          <p:cNvSpPr/>
          <p:nvPr/>
        </p:nvSpPr>
        <p:spPr>
          <a:xfrm>
            <a:off x="7288088" y="5457525"/>
            <a:ext cx="241072" cy="304801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76200">
            <a:solidFill>
              <a:srgbClr val="00B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fr-FR" sz="1200" b="1" dirty="0">
              <a:solidFill>
                <a:schemeClr val="tx1"/>
              </a:solidFill>
            </a:endParaRPr>
          </a:p>
        </p:txBody>
      </p:sp>
      <p:cxnSp>
        <p:nvCxnSpPr>
          <p:cNvPr id="133" name="Straight Connector 56"/>
          <p:cNvCxnSpPr>
            <a:endCxn id="74" idx="0"/>
          </p:cNvCxnSpPr>
          <p:nvPr/>
        </p:nvCxnSpPr>
        <p:spPr>
          <a:xfrm>
            <a:off x="2595552" y="4369624"/>
            <a:ext cx="0" cy="1087900"/>
          </a:xfrm>
          <a:prstGeom prst="line">
            <a:avLst/>
          </a:prstGeom>
          <a:ln w="25400" cap="flat" cmpd="sng" algn="ctr">
            <a:solidFill>
              <a:srgbClr val="00B050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56"/>
          <p:cNvCxnSpPr>
            <a:endCxn id="104" idx="0"/>
          </p:cNvCxnSpPr>
          <p:nvPr/>
        </p:nvCxnSpPr>
        <p:spPr>
          <a:xfrm>
            <a:off x="3281352" y="4356367"/>
            <a:ext cx="0" cy="1107003"/>
          </a:xfrm>
          <a:prstGeom prst="line">
            <a:avLst/>
          </a:prstGeom>
          <a:ln w="25400" cap="flat" cmpd="sng" algn="ctr">
            <a:solidFill>
              <a:srgbClr val="00B050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56"/>
          <p:cNvCxnSpPr>
            <a:endCxn id="105" idx="0"/>
          </p:cNvCxnSpPr>
          <p:nvPr/>
        </p:nvCxnSpPr>
        <p:spPr>
          <a:xfrm flipH="1">
            <a:off x="3945574" y="4482339"/>
            <a:ext cx="9002" cy="981031"/>
          </a:xfrm>
          <a:prstGeom prst="line">
            <a:avLst/>
          </a:prstGeom>
          <a:ln w="25400" cap="flat" cmpd="sng" algn="ctr">
            <a:solidFill>
              <a:srgbClr val="00B050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56"/>
          <p:cNvCxnSpPr>
            <a:endCxn id="106" idx="0"/>
          </p:cNvCxnSpPr>
          <p:nvPr/>
        </p:nvCxnSpPr>
        <p:spPr>
          <a:xfrm flipH="1">
            <a:off x="4652952" y="4388308"/>
            <a:ext cx="20926" cy="1069217"/>
          </a:xfrm>
          <a:prstGeom prst="line">
            <a:avLst/>
          </a:prstGeom>
          <a:ln w="25400" cap="flat" cmpd="sng" algn="ctr">
            <a:solidFill>
              <a:srgbClr val="00B050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56"/>
          <p:cNvCxnSpPr>
            <a:endCxn id="129" idx="0"/>
          </p:cNvCxnSpPr>
          <p:nvPr/>
        </p:nvCxnSpPr>
        <p:spPr>
          <a:xfrm flipH="1">
            <a:off x="5338752" y="4337879"/>
            <a:ext cx="2105" cy="1119646"/>
          </a:xfrm>
          <a:prstGeom prst="line">
            <a:avLst/>
          </a:prstGeom>
          <a:ln w="25400" cap="flat" cmpd="sng" algn="ctr">
            <a:solidFill>
              <a:srgbClr val="00B050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56"/>
          <p:cNvCxnSpPr>
            <a:endCxn id="130" idx="0"/>
          </p:cNvCxnSpPr>
          <p:nvPr/>
        </p:nvCxnSpPr>
        <p:spPr>
          <a:xfrm flipH="1">
            <a:off x="6037024" y="4356367"/>
            <a:ext cx="553" cy="1101158"/>
          </a:xfrm>
          <a:prstGeom prst="line">
            <a:avLst/>
          </a:prstGeom>
          <a:ln w="25400" cap="flat" cmpd="sng" algn="ctr">
            <a:solidFill>
              <a:srgbClr val="00B050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56"/>
          <p:cNvCxnSpPr>
            <a:endCxn id="131" idx="0"/>
          </p:cNvCxnSpPr>
          <p:nvPr/>
        </p:nvCxnSpPr>
        <p:spPr>
          <a:xfrm>
            <a:off x="6710352" y="4337879"/>
            <a:ext cx="0" cy="1119646"/>
          </a:xfrm>
          <a:prstGeom prst="line">
            <a:avLst/>
          </a:prstGeom>
          <a:ln w="25400" cap="flat" cmpd="sng" algn="ctr">
            <a:solidFill>
              <a:srgbClr val="00B050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56"/>
          <p:cNvCxnSpPr>
            <a:endCxn id="132" idx="0"/>
          </p:cNvCxnSpPr>
          <p:nvPr/>
        </p:nvCxnSpPr>
        <p:spPr>
          <a:xfrm>
            <a:off x="7408624" y="4365931"/>
            <a:ext cx="0" cy="1091594"/>
          </a:xfrm>
          <a:prstGeom prst="line">
            <a:avLst/>
          </a:prstGeom>
          <a:ln w="25400" cap="flat" cmpd="sng" algn="ctr">
            <a:solidFill>
              <a:srgbClr val="00B050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8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96" y="3219458"/>
            <a:ext cx="1386061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7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31" y="2798590"/>
            <a:ext cx="1080666" cy="77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9" name="Straight Connector 56"/>
          <p:cNvCxnSpPr/>
          <p:nvPr/>
        </p:nvCxnSpPr>
        <p:spPr>
          <a:xfrm flipH="1" flipV="1">
            <a:off x="1783872" y="3723514"/>
            <a:ext cx="811680" cy="632853"/>
          </a:xfrm>
          <a:prstGeom prst="line">
            <a:avLst/>
          </a:prstGeom>
          <a:ln w="25400" cap="flat" cmpd="sng" algn="ctr">
            <a:solidFill>
              <a:srgbClr val="00B050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0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9071" y="3298463"/>
            <a:ext cx="1093003" cy="553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52" name="Straight Connector 56"/>
          <p:cNvCxnSpPr/>
          <p:nvPr/>
        </p:nvCxnSpPr>
        <p:spPr>
          <a:xfrm flipV="1">
            <a:off x="3954576" y="3909254"/>
            <a:ext cx="209312" cy="573085"/>
          </a:xfrm>
          <a:prstGeom prst="line">
            <a:avLst/>
          </a:prstGeom>
          <a:ln w="25400" cap="flat" cmpd="sng" algn="ctr">
            <a:solidFill>
              <a:srgbClr val="00B050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3" name="ZoneTexte 152"/>
          <p:cNvSpPr txBox="1"/>
          <p:nvPr/>
        </p:nvSpPr>
        <p:spPr>
          <a:xfrm>
            <a:off x="9525000" y="2078724"/>
            <a:ext cx="1350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err="1" smtClean="0"/>
              <a:t>Alert</a:t>
            </a:r>
            <a:r>
              <a:rPr lang="fr-FR" sz="1200" b="1" dirty="0"/>
              <a:t> </a:t>
            </a:r>
            <a:r>
              <a:rPr lang="fr-FR" sz="1200" b="1" dirty="0" smtClean="0"/>
              <a:t>"</a:t>
            </a:r>
            <a:r>
              <a:rPr lang="fr-FR" sz="1200" b="1" dirty="0"/>
              <a:t>Full </a:t>
            </a:r>
            <a:r>
              <a:rPr lang="fr-FR" sz="1200" b="1" dirty="0" smtClean="0"/>
              <a:t>tank &amp; </a:t>
            </a:r>
            <a:r>
              <a:rPr lang="fr-FR" sz="1200" b="1" dirty="0" err="1" smtClean="0"/>
              <a:t>clogged</a:t>
            </a:r>
            <a:r>
              <a:rPr lang="fr-FR" sz="1200" b="1" dirty="0" smtClean="0"/>
              <a:t> </a:t>
            </a:r>
            <a:r>
              <a:rPr lang="fr-FR" sz="1200" b="1" dirty="0" err="1" smtClean="0"/>
              <a:t>Filter</a:t>
            </a:r>
            <a:r>
              <a:rPr lang="fr-FR" sz="1200" b="1" dirty="0"/>
              <a:t>"</a:t>
            </a:r>
          </a:p>
        </p:txBody>
      </p:sp>
      <p:sp>
        <p:nvSpPr>
          <p:cNvPr id="154" name="ZoneTexte 153"/>
          <p:cNvSpPr txBox="1"/>
          <p:nvPr/>
        </p:nvSpPr>
        <p:spPr>
          <a:xfrm>
            <a:off x="3675793" y="3388189"/>
            <a:ext cx="1554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err="1" smtClean="0"/>
              <a:t>Less</a:t>
            </a:r>
            <a:r>
              <a:rPr lang="fr-FR" sz="1200" b="1" dirty="0" smtClean="0"/>
              <a:t> pressure </a:t>
            </a:r>
            <a:r>
              <a:rPr lang="fr-FR" sz="1200" b="1" dirty="0" err="1" smtClean="0"/>
              <a:t>loss</a:t>
            </a:r>
            <a:r>
              <a:rPr lang="fr-FR" sz="1200" b="1" dirty="0" smtClean="0"/>
              <a:t> </a:t>
            </a:r>
            <a:r>
              <a:rPr lang="fr-FR" sz="1200" b="1" dirty="0" err="1"/>
              <a:t>F</a:t>
            </a:r>
            <a:r>
              <a:rPr lang="fr-FR" sz="1200" b="1" dirty="0" err="1" smtClean="0"/>
              <a:t>ilter</a:t>
            </a:r>
            <a:endParaRPr lang="fr-FR" sz="1200" b="1" dirty="0"/>
          </a:p>
        </p:txBody>
      </p:sp>
      <p:pic>
        <p:nvPicPr>
          <p:cNvPr id="155" name="Picture 4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3" t="11636" r="23111" b="6882"/>
          <a:stretch/>
        </p:blipFill>
        <p:spPr bwMode="auto">
          <a:xfrm>
            <a:off x="4222120" y="1793840"/>
            <a:ext cx="1584176" cy="80480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cxnSp>
        <p:nvCxnSpPr>
          <p:cNvPr id="156" name="Straight Connector 56"/>
          <p:cNvCxnSpPr/>
          <p:nvPr/>
        </p:nvCxnSpPr>
        <p:spPr>
          <a:xfrm flipV="1">
            <a:off x="4693162" y="3116675"/>
            <a:ext cx="927072" cy="1239692"/>
          </a:xfrm>
          <a:prstGeom prst="line">
            <a:avLst/>
          </a:prstGeom>
          <a:ln w="25400" cap="flat" cmpd="sng" algn="ctr">
            <a:solidFill>
              <a:srgbClr val="00B050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7" name="ZoneTexte 156"/>
          <p:cNvSpPr txBox="1"/>
          <p:nvPr/>
        </p:nvSpPr>
        <p:spPr>
          <a:xfrm>
            <a:off x="5306888" y="2853737"/>
            <a:ext cx="1554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Council of power </a:t>
            </a:r>
            <a:r>
              <a:rPr lang="fr-FR" sz="1200" b="1" dirty="0" err="1" smtClean="0"/>
              <a:t>adjustment</a:t>
            </a:r>
            <a:endParaRPr lang="fr-FR" sz="1200" b="1" dirty="0"/>
          </a:p>
        </p:txBody>
      </p:sp>
      <p:cxnSp>
        <p:nvCxnSpPr>
          <p:cNvPr id="158" name="Straight Connector 56"/>
          <p:cNvCxnSpPr/>
          <p:nvPr/>
        </p:nvCxnSpPr>
        <p:spPr>
          <a:xfrm flipV="1">
            <a:off x="5331407" y="3849854"/>
            <a:ext cx="585081" cy="497732"/>
          </a:xfrm>
          <a:prstGeom prst="line">
            <a:avLst/>
          </a:prstGeom>
          <a:ln w="25400" cap="flat" cmpd="sng" algn="ctr">
            <a:solidFill>
              <a:srgbClr val="00B050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9" name="ZoneTexte 158"/>
          <p:cNvSpPr txBox="1"/>
          <p:nvPr/>
        </p:nvSpPr>
        <p:spPr>
          <a:xfrm>
            <a:off x="6109657" y="3418377"/>
            <a:ext cx="682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err="1" smtClean="0"/>
              <a:t>Easy</a:t>
            </a:r>
            <a:r>
              <a:rPr lang="fr-FR" sz="1200" b="1" dirty="0" smtClean="0"/>
              <a:t> </a:t>
            </a:r>
            <a:r>
              <a:rPr lang="fr-FR" sz="1200" b="1" dirty="0" err="1" smtClean="0"/>
              <a:t>Wheels</a:t>
            </a:r>
            <a:endParaRPr lang="fr-FR" sz="1200" b="1" dirty="0"/>
          </a:p>
        </p:txBody>
      </p:sp>
      <p:cxnSp>
        <p:nvCxnSpPr>
          <p:cNvPr id="160" name="Straight Connector 56"/>
          <p:cNvCxnSpPr/>
          <p:nvPr/>
        </p:nvCxnSpPr>
        <p:spPr>
          <a:xfrm flipV="1">
            <a:off x="6022320" y="3686458"/>
            <a:ext cx="1052348" cy="701850"/>
          </a:xfrm>
          <a:prstGeom prst="line">
            <a:avLst/>
          </a:prstGeom>
          <a:ln w="25400" cap="flat" cmpd="sng" algn="ctr">
            <a:solidFill>
              <a:srgbClr val="00B050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56"/>
          <p:cNvCxnSpPr/>
          <p:nvPr/>
        </p:nvCxnSpPr>
        <p:spPr>
          <a:xfrm flipV="1">
            <a:off x="6710352" y="3657600"/>
            <a:ext cx="1492136" cy="680279"/>
          </a:xfrm>
          <a:prstGeom prst="line">
            <a:avLst/>
          </a:prstGeom>
          <a:ln w="25400" cap="flat" cmpd="sng" algn="ctr">
            <a:solidFill>
              <a:srgbClr val="00B050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56"/>
          <p:cNvCxnSpPr/>
          <p:nvPr/>
        </p:nvCxnSpPr>
        <p:spPr>
          <a:xfrm flipH="1">
            <a:off x="7408624" y="4227570"/>
            <a:ext cx="793864" cy="138361"/>
          </a:xfrm>
          <a:prstGeom prst="line">
            <a:avLst/>
          </a:prstGeom>
          <a:ln w="25400" cap="flat" cmpd="sng" algn="ctr">
            <a:solidFill>
              <a:srgbClr val="00B050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522" y="4098720"/>
            <a:ext cx="617078" cy="617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" name="Rectangle à coins arrondis 162"/>
          <p:cNvSpPr/>
          <p:nvPr/>
        </p:nvSpPr>
        <p:spPr>
          <a:xfrm>
            <a:off x="2404313" y="2057400"/>
            <a:ext cx="997576" cy="1739414"/>
          </a:xfrm>
          <a:prstGeom prst="roundRect">
            <a:avLst>
              <a:gd name="adj" fmla="val 7415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40379" y="2149638"/>
            <a:ext cx="580509" cy="1222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1" name="Straight Connector 56"/>
          <p:cNvCxnSpPr/>
          <p:nvPr/>
        </p:nvCxnSpPr>
        <p:spPr>
          <a:xfrm flipH="1" flipV="1">
            <a:off x="2912823" y="3246042"/>
            <a:ext cx="368529" cy="1101545"/>
          </a:xfrm>
          <a:prstGeom prst="line">
            <a:avLst/>
          </a:prstGeom>
          <a:ln w="25400" cap="flat" cmpd="sng" algn="ctr">
            <a:solidFill>
              <a:srgbClr val="00B050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ZoneTexte 87"/>
          <p:cNvSpPr txBox="1"/>
          <p:nvPr/>
        </p:nvSpPr>
        <p:spPr>
          <a:xfrm>
            <a:off x="2411288" y="3352800"/>
            <a:ext cx="1024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Smartphone </a:t>
            </a:r>
            <a:r>
              <a:rPr lang="fr-FR" sz="1200" b="1" dirty="0" err="1" smtClean="0"/>
              <a:t>connector</a:t>
            </a:r>
            <a:endParaRPr lang="fr-FR" sz="1200" b="1" dirty="0"/>
          </a:p>
        </p:txBody>
      </p:sp>
      <p:pic>
        <p:nvPicPr>
          <p:cNvPr id="1028" name="Picture 4" descr="http://www.google.fr/url?source=imglanding&amp;ct=img&amp;q=http://www.mpc-formations.com/wp-content/uploads/2014/10/catalogue.jpg&amp;sa=X&amp;ei=-s1aVYbGFIbvUpj3gegL&amp;ved=0CAkQ8wc&amp;usg=AFQjCNF3d5rjXGwcBrWkH9sL1rbNHzbbZ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606" y="2553573"/>
            <a:ext cx="664563" cy="50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à coins arrondis 5"/>
          <p:cNvSpPr/>
          <p:nvPr/>
        </p:nvSpPr>
        <p:spPr>
          <a:xfrm rot="20275129">
            <a:off x="3022758" y="2430027"/>
            <a:ext cx="794471" cy="337243"/>
          </a:xfrm>
          <a:prstGeom prst="roundRect">
            <a:avLst/>
          </a:prstGeom>
          <a:solidFill>
            <a:srgbClr val="FF66CC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ts val="1100"/>
              </a:lnSpc>
            </a:pPr>
            <a:r>
              <a:rPr lang="fr-FR" sz="1400" b="1" dirty="0" smtClean="0">
                <a:latin typeface="Arial Rounded MT Bold" panose="020F0704030504030204" pitchFamily="34" charset="0"/>
              </a:rPr>
              <a:t>APP </a:t>
            </a:r>
            <a:r>
              <a:rPr lang="fr-FR" sz="1050" b="1" dirty="0" smtClean="0">
                <a:latin typeface="Arial Rounded MT Bold" panose="020F0704030504030204" pitchFamily="34" charset="0"/>
              </a:rPr>
              <a:t>coach</a:t>
            </a:r>
            <a:r>
              <a:rPr lang="fr-FR" sz="1400" b="1" dirty="0" smtClean="0">
                <a:latin typeface="Arial Rounded MT Bold" panose="020F0704030504030204" pitchFamily="34" charset="0"/>
              </a:rPr>
              <a:t> </a:t>
            </a:r>
            <a:r>
              <a:rPr lang="fr-FR" sz="1100" b="1" dirty="0" smtClean="0">
                <a:latin typeface="Arial Rounded MT Bold" panose="020F0704030504030204" pitchFamily="34" charset="0"/>
              </a:rPr>
              <a:t>v1</a:t>
            </a:r>
            <a:endParaRPr lang="fr-FR" sz="1100" b="1" dirty="0">
              <a:latin typeface="Arial Rounded MT Bold" panose="020F0704030504030204" pitchFamily="34" charset="0"/>
            </a:endParaRPr>
          </a:p>
        </p:txBody>
      </p:sp>
      <p:sp>
        <p:nvSpPr>
          <p:cNvPr id="100" name="Rectangle à coins arrondis 99"/>
          <p:cNvSpPr/>
          <p:nvPr/>
        </p:nvSpPr>
        <p:spPr>
          <a:xfrm rot="20275129">
            <a:off x="2937719" y="2973213"/>
            <a:ext cx="639974" cy="337243"/>
          </a:xfrm>
          <a:prstGeom prst="roundRect">
            <a:avLst/>
          </a:prstGeom>
          <a:solidFill>
            <a:srgbClr val="00B0F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100" b="1" dirty="0" smtClean="0">
                <a:latin typeface="Arial Rounded MT Bold" panose="020F0704030504030204" pitchFamily="34" charset="0"/>
              </a:rPr>
              <a:t>APP</a:t>
            </a:r>
          </a:p>
          <a:p>
            <a:pPr algn="ctr"/>
            <a:r>
              <a:rPr lang="fr-FR" sz="700" b="1" dirty="0" err="1" smtClean="0">
                <a:latin typeface="Arial Rounded MT Bold" panose="020F0704030504030204" pitchFamily="34" charset="0"/>
              </a:rPr>
              <a:t>purchase</a:t>
            </a:r>
            <a:endParaRPr lang="fr-FR" sz="500" b="1" dirty="0">
              <a:latin typeface="Arial Rounded MT Bold" panose="020F0704030504030204" pitchFamily="34" charset="0"/>
            </a:endParaRPr>
          </a:p>
        </p:txBody>
      </p:sp>
      <p:sp>
        <p:nvSpPr>
          <p:cNvPr id="101" name="Rectangle à coins arrondis 100"/>
          <p:cNvSpPr/>
          <p:nvPr/>
        </p:nvSpPr>
        <p:spPr>
          <a:xfrm rot="20275129">
            <a:off x="2770550" y="2095224"/>
            <a:ext cx="639974" cy="337243"/>
          </a:xfrm>
          <a:prstGeom prst="roundRect">
            <a:avLst/>
          </a:prstGeom>
          <a:solidFill>
            <a:srgbClr val="92D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100" b="1" dirty="0" smtClean="0">
                <a:latin typeface="Arial Rounded MT Bold" panose="020F0704030504030204" pitchFamily="34" charset="0"/>
              </a:rPr>
              <a:t>APP</a:t>
            </a:r>
          </a:p>
          <a:p>
            <a:pPr algn="ctr"/>
            <a:r>
              <a:rPr lang="fr-FR" sz="700" b="1" dirty="0" smtClean="0">
                <a:latin typeface="Arial Rounded MT Bold" panose="020F0704030504030204" pitchFamily="34" charset="0"/>
              </a:rPr>
              <a:t>Eco-score</a:t>
            </a:r>
            <a:endParaRPr lang="fr-FR" sz="500" b="1" dirty="0">
              <a:latin typeface="Arial Rounded MT Bold" panose="020F0704030504030204" pitchFamily="34" charset="0"/>
            </a:endParaRPr>
          </a:p>
        </p:txBody>
      </p:sp>
      <p:sp>
        <p:nvSpPr>
          <p:cNvPr id="102" name="Rectangle à coins arrondis 101"/>
          <p:cNvSpPr/>
          <p:nvPr/>
        </p:nvSpPr>
        <p:spPr>
          <a:xfrm rot="20275129">
            <a:off x="4456921" y="1491762"/>
            <a:ext cx="794471" cy="337243"/>
          </a:xfrm>
          <a:prstGeom prst="roundRect">
            <a:avLst/>
          </a:prstGeom>
          <a:solidFill>
            <a:srgbClr val="FF66CC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ts val="1100"/>
              </a:lnSpc>
            </a:pPr>
            <a:r>
              <a:rPr lang="fr-FR" sz="1400" b="1" dirty="0" smtClean="0">
                <a:latin typeface="Arial Rounded MT Bold" panose="020F0704030504030204" pitchFamily="34" charset="0"/>
              </a:rPr>
              <a:t>APP </a:t>
            </a:r>
            <a:r>
              <a:rPr lang="fr-FR" sz="1050" b="1" dirty="0" smtClean="0">
                <a:latin typeface="Arial Rounded MT Bold" panose="020F0704030504030204" pitchFamily="34" charset="0"/>
              </a:rPr>
              <a:t>coach</a:t>
            </a:r>
            <a:r>
              <a:rPr lang="fr-FR" sz="1400" b="1" dirty="0" smtClean="0">
                <a:latin typeface="Arial Rounded MT Bold" panose="020F0704030504030204" pitchFamily="34" charset="0"/>
              </a:rPr>
              <a:t> </a:t>
            </a:r>
            <a:r>
              <a:rPr lang="fr-FR" sz="1100" b="1" dirty="0" smtClean="0">
                <a:latin typeface="Arial Rounded MT Bold" panose="020F0704030504030204" pitchFamily="34" charset="0"/>
              </a:rPr>
              <a:t>v2</a:t>
            </a:r>
            <a:endParaRPr lang="fr-FR" sz="1100" b="1" dirty="0">
              <a:latin typeface="Arial Rounded MT Bold" panose="020F0704030504030204" pitchFamily="34" charset="0"/>
            </a:endParaRPr>
          </a:p>
        </p:txBody>
      </p:sp>
      <p:sp>
        <p:nvSpPr>
          <p:cNvPr id="108" name="Rectangle à coins arrondis 107"/>
          <p:cNvSpPr/>
          <p:nvPr/>
        </p:nvSpPr>
        <p:spPr>
          <a:xfrm rot="20275129">
            <a:off x="8188198" y="2926690"/>
            <a:ext cx="794471" cy="337243"/>
          </a:xfrm>
          <a:prstGeom prst="roundRect">
            <a:avLst/>
          </a:prstGeom>
          <a:solidFill>
            <a:srgbClr val="FF66CC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ts val="1100"/>
              </a:lnSpc>
            </a:pPr>
            <a:r>
              <a:rPr lang="fr-FR" sz="1400" b="1" dirty="0" smtClean="0">
                <a:latin typeface="Arial Rounded MT Bold" panose="020F0704030504030204" pitchFamily="34" charset="0"/>
              </a:rPr>
              <a:t>APP </a:t>
            </a:r>
            <a:r>
              <a:rPr lang="fr-FR" sz="1050" b="1" dirty="0" smtClean="0">
                <a:latin typeface="Arial Rounded MT Bold" panose="020F0704030504030204" pitchFamily="34" charset="0"/>
              </a:rPr>
              <a:t>coach</a:t>
            </a:r>
            <a:r>
              <a:rPr lang="fr-FR" sz="1400" b="1" dirty="0" smtClean="0">
                <a:latin typeface="Arial Rounded MT Bold" panose="020F0704030504030204" pitchFamily="34" charset="0"/>
              </a:rPr>
              <a:t> </a:t>
            </a:r>
            <a:r>
              <a:rPr lang="fr-FR" sz="1100" b="1" dirty="0" smtClean="0">
                <a:latin typeface="Arial Rounded MT Bold" panose="020F0704030504030204" pitchFamily="34" charset="0"/>
              </a:rPr>
              <a:t>v3</a:t>
            </a:r>
            <a:endParaRPr lang="fr-FR" sz="1100" b="1" dirty="0">
              <a:latin typeface="Arial Rounded MT Bold" panose="020F0704030504030204" pitchFamily="34" charset="0"/>
            </a:endParaRPr>
          </a:p>
        </p:txBody>
      </p:sp>
      <p:sp>
        <p:nvSpPr>
          <p:cNvPr id="110" name="Rectangle à coins arrondis 109"/>
          <p:cNvSpPr/>
          <p:nvPr/>
        </p:nvSpPr>
        <p:spPr>
          <a:xfrm rot="20275129">
            <a:off x="8285825" y="4616253"/>
            <a:ext cx="794471" cy="337243"/>
          </a:xfrm>
          <a:prstGeom prst="roundRect">
            <a:avLst/>
          </a:prstGeom>
          <a:solidFill>
            <a:srgbClr val="FF66CC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ts val="1100"/>
              </a:lnSpc>
            </a:pPr>
            <a:r>
              <a:rPr lang="fr-FR" sz="1400" b="1" dirty="0" smtClean="0">
                <a:latin typeface="Arial Rounded MT Bold" panose="020F0704030504030204" pitchFamily="34" charset="0"/>
              </a:rPr>
              <a:t>APP </a:t>
            </a:r>
            <a:r>
              <a:rPr lang="fr-FR" sz="1050" b="1" dirty="0" smtClean="0">
                <a:latin typeface="Arial Rounded MT Bold" panose="020F0704030504030204" pitchFamily="34" charset="0"/>
              </a:rPr>
              <a:t>coach</a:t>
            </a:r>
            <a:r>
              <a:rPr lang="fr-FR" sz="1400" b="1" dirty="0" smtClean="0">
                <a:latin typeface="Arial Rounded MT Bold" panose="020F0704030504030204" pitchFamily="34" charset="0"/>
              </a:rPr>
              <a:t> </a:t>
            </a:r>
            <a:r>
              <a:rPr lang="fr-FR" sz="1100" b="1" dirty="0" smtClean="0">
                <a:latin typeface="Arial Rounded MT Bold" panose="020F0704030504030204" pitchFamily="34" charset="0"/>
              </a:rPr>
              <a:t>v4</a:t>
            </a:r>
            <a:endParaRPr lang="fr-FR" sz="1100" b="1" dirty="0">
              <a:latin typeface="Arial Rounded MT Bold" panose="020F0704030504030204" pitchFamily="34" charset="0"/>
            </a:endParaRPr>
          </a:p>
        </p:txBody>
      </p:sp>
      <p:sp>
        <p:nvSpPr>
          <p:cNvPr id="111" name="ZoneTexte 110"/>
          <p:cNvSpPr txBox="1"/>
          <p:nvPr/>
        </p:nvSpPr>
        <p:spPr>
          <a:xfrm>
            <a:off x="7080365" y="2625504"/>
            <a:ext cx="789557" cy="461665"/>
          </a:xfrm>
          <a:prstGeom prst="rect">
            <a:avLst/>
          </a:prstGeom>
          <a:solidFill>
            <a:schemeClr val="bg1"/>
          </a:solidFill>
        </p:spPr>
        <p:txBody>
          <a:bodyPr wrap="square" lIns="36000" rIns="36000" rtlCol="0">
            <a:spAutoFit/>
          </a:bodyPr>
          <a:lstStyle/>
          <a:p>
            <a:pPr algn="ctr"/>
            <a:r>
              <a:rPr lang="fr-FR" sz="1200" b="1" dirty="0" err="1" smtClean="0"/>
              <a:t>Ergonomic</a:t>
            </a:r>
            <a:r>
              <a:rPr lang="fr-FR" sz="1200" b="1" dirty="0" smtClean="0"/>
              <a:t> </a:t>
            </a:r>
            <a:r>
              <a:rPr lang="fr-FR" sz="1200" b="1" dirty="0" err="1" smtClean="0"/>
              <a:t>handle</a:t>
            </a:r>
            <a:endParaRPr lang="fr-FR" sz="1200" b="1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059" y="731887"/>
            <a:ext cx="1078866" cy="844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816" y="571940"/>
            <a:ext cx="740569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132" y="644997"/>
            <a:ext cx="1228726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4" name="Image 11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41150">
            <a:off x="5924028" y="738276"/>
            <a:ext cx="813880" cy="604758"/>
          </a:xfrm>
          <a:prstGeom prst="rect">
            <a:avLst/>
          </a:prstGeom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200" y="678305"/>
            <a:ext cx="554831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793" y="803273"/>
            <a:ext cx="704353" cy="80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915" y="2057399"/>
            <a:ext cx="1063059" cy="89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0122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72" grpId="0" animBg="1"/>
      <p:bldP spid="74" grpId="0" animBg="1"/>
      <p:bldP spid="80" grpId="0"/>
      <p:bldP spid="81" grpId="0"/>
      <p:bldP spid="82" grpId="0"/>
      <p:bldP spid="83" grpId="0"/>
      <p:bldP spid="84" grpId="0"/>
      <p:bldP spid="85" grpId="0"/>
      <p:bldP spid="90" grpId="0"/>
      <p:bldP spid="92" grpId="0"/>
      <p:bldP spid="93" grpId="0" animBg="1"/>
      <p:bldP spid="94" grpId="0"/>
      <p:bldP spid="104" grpId="0" animBg="1"/>
      <p:bldP spid="105" grpId="0" animBg="1"/>
      <p:bldP spid="106" grpId="0" animBg="1"/>
      <p:bldP spid="129" grpId="0" animBg="1"/>
      <p:bldP spid="130" grpId="0" animBg="1"/>
      <p:bldP spid="131" grpId="0" animBg="1"/>
      <p:bldP spid="13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Picture 21" descr="Capture d’écran 2011-09-01 à 21.10.4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777" y="3130754"/>
            <a:ext cx="666667" cy="520635"/>
          </a:xfrm>
          <a:prstGeom prst="rect">
            <a:avLst/>
          </a:prstGeom>
        </p:spPr>
      </p:pic>
      <p:pic>
        <p:nvPicPr>
          <p:cNvPr id="99" name="Image 9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41150">
            <a:off x="5733485" y="3135955"/>
            <a:ext cx="813880" cy="60475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305800" y="6356350"/>
            <a:ext cx="381000" cy="365125"/>
          </a:xfrm>
        </p:spPr>
        <p:txBody>
          <a:bodyPr/>
          <a:lstStyle/>
          <a:p>
            <a:pPr algn="r"/>
            <a:fld id="{B6F15528-21DE-4FAA-801E-634DDDAF4B2B}" type="slidenum">
              <a:rPr lang="en-US" smtClean="0"/>
              <a:pPr algn="r"/>
              <a:t>28</a:t>
            </a:fld>
            <a:endParaRPr lang="en-US" dirty="0"/>
          </a:p>
        </p:txBody>
      </p:sp>
      <p:pic>
        <p:nvPicPr>
          <p:cNvPr id="7" name="Picture 4" descr="http://lismma.supmeca.fr/sites/default/files/pageaccueil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9" r="18286"/>
          <a:stretch/>
        </p:blipFill>
        <p:spPr bwMode="auto">
          <a:xfrm>
            <a:off x="152400" y="6346347"/>
            <a:ext cx="633872" cy="446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96" y="6326682"/>
            <a:ext cx="278622" cy="275504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512" y="6407905"/>
            <a:ext cx="723519" cy="342465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94" b="11746"/>
          <a:stretch/>
        </p:blipFill>
        <p:spPr bwMode="auto">
          <a:xfrm>
            <a:off x="1838450" y="6384067"/>
            <a:ext cx="980950" cy="37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Rounded Rectangle 72"/>
          <p:cNvSpPr/>
          <p:nvPr/>
        </p:nvSpPr>
        <p:spPr>
          <a:xfrm>
            <a:off x="275402" y="3922299"/>
            <a:ext cx="1728192" cy="460719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b="1" dirty="0" err="1" smtClean="0"/>
              <a:t>Upgradable</a:t>
            </a:r>
            <a:endParaRPr lang="fr-FR" sz="1400" b="1" dirty="0" smtClean="0"/>
          </a:p>
          <a:p>
            <a:r>
              <a:rPr lang="fr-FR" sz="1400" b="1" dirty="0" smtClean="0"/>
              <a:t>System</a:t>
            </a:r>
            <a:endParaRPr lang="fr-FR" sz="1400" b="1" dirty="0"/>
          </a:p>
        </p:txBody>
      </p:sp>
      <p:sp>
        <p:nvSpPr>
          <p:cNvPr id="40" name="Rectangle 39"/>
          <p:cNvSpPr/>
          <p:nvPr/>
        </p:nvSpPr>
        <p:spPr>
          <a:xfrm>
            <a:off x="1656506" y="3851035"/>
            <a:ext cx="609600" cy="6096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12 kg</a:t>
            </a:r>
            <a:endParaRPr lang="fr-FR" sz="1400" dirty="0"/>
          </a:p>
        </p:txBody>
      </p:sp>
      <p:cxnSp>
        <p:nvCxnSpPr>
          <p:cNvPr id="41" name="Straight Arrow Connector 24"/>
          <p:cNvCxnSpPr>
            <a:stCxn id="40" idx="3"/>
          </p:cNvCxnSpPr>
          <p:nvPr/>
        </p:nvCxnSpPr>
        <p:spPr>
          <a:xfrm>
            <a:off x="2266106" y="4155835"/>
            <a:ext cx="6214864" cy="5846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Rounded Rectangle 31"/>
          <p:cNvSpPr/>
          <p:nvPr/>
        </p:nvSpPr>
        <p:spPr>
          <a:xfrm>
            <a:off x="2590800" y="3922574"/>
            <a:ext cx="322999" cy="45720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rgbClr val="00B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200" dirty="0" smtClean="0"/>
              <a:t>1kg</a:t>
            </a:r>
            <a:endParaRPr lang="fr-FR" sz="1200" dirty="0"/>
          </a:p>
        </p:txBody>
      </p:sp>
      <p:sp>
        <p:nvSpPr>
          <p:cNvPr id="43" name="Rounded Rectangle 32"/>
          <p:cNvSpPr/>
          <p:nvPr/>
        </p:nvSpPr>
        <p:spPr>
          <a:xfrm>
            <a:off x="3238872" y="3927235"/>
            <a:ext cx="322999" cy="45720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rgbClr val="00B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200" dirty="0" smtClean="0"/>
              <a:t>1 kg</a:t>
            </a:r>
            <a:endParaRPr lang="fr-FR" sz="1200" dirty="0"/>
          </a:p>
        </p:txBody>
      </p:sp>
      <p:sp>
        <p:nvSpPr>
          <p:cNvPr id="44" name="Rounded Rectangle 33"/>
          <p:cNvSpPr/>
          <p:nvPr/>
        </p:nvSpPr>
        <p:spPr>
          <a:xfrm>
            <a:off x="4658072" y="3927235"/>
            <a:ext cx="322999" cy="45720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rgbClr val="00B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200" dirty="0" smtClean="0"/>
              <a:t>1 kg</a:t>
            </a:r>
            <a:endParaRPr lang="fr-FR" sz="1200" dirty="0"/>
          </a:p>
        </p:txBody>
      </p:sp>
      <p:sp>
        <p:nvSpPr>
          <p:cNvPr id="45" name="Rounded Rectangle 34"/>
          <p:cNvSpPr/>
          <p:nvPr/>
        </p:nvSpPr>
        <p:spPr>
          <a:xfrm>
            <a:off x="5327104" y="3927235"/>
            <a:ext cx="322999" cy="45720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rgbClr val="00B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200" dirty="0" smtClean="0"/>
              <a:t>1 kg</a:t>
            </a:r>
            <a:endParaRPr lang="fr-FR" sz="1200" dirty="0"/>
          </a:p>
        </p:txBody>
      </p:sp>
      <p:sp>
        <p:nvSpPr>
          <p:cNvPr id="46" name="Rounded Rectangle 35"/>
          <p:cNvSpPr/>
          <p:nvPr/>
        </p:nvSpPr>
        <p:spPr>
          <a:xfrm>
            <a:off x="6026224" y="3927235"/>
            <a:ext cx="322999" cy="45720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rgbClr val="00B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200" dirty="0" smtClean="0"/>
              <a:t>1 kg</a:t>
            </a:r>
            <a:endParaRPr lang="fr-FR" sz="1200" dirty="0"/>
          </a:p>
        </p:txBody>
      </p:sp>
      <p:sp>
        <p:nvSpPr>
          <p:cNvPr id="47" name="Rounded Rectangle 36"/>
          <p:cNvSpPr/>
          <p:nvPr/>
        </p:nvSpPr>
        <p:spPr>
          <a:xfrm>
            <a:off x="6695256" y="3927235"/>
            <a:ext cx="322999" cy="45720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rgbClr val="00B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200" dirty="0" smtClean="0"/>
              <a:t>1 kg</a:t>
            </a:r>
            <a:endParaRPr lang="fr-FR" sz="1200" dirty="0"/>
          </a:p>
        </p:txBody>
      </p:sp>
      <p:sp>
        <p:nvSpPr>
          <p:cNvPr id="48" name="TextBox 45"/>
          <p:cNvSpPr txBox="1"/>
          <p:nvPr/>
        </p:nvSpPr>
        <p:spPr>
          <a:xfrm rot="19094039">
            <a:off x="2184414" y="3594223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2 </a:t>
            </a:r>
            <a:r>
              <a:rPr lang="fr-FR" sz="1200" dirty="0" err="1" smtClean="0"/>
              <a:t>years</a:t>
            </a:r>
            <a:endParaRPr lang="fr-FR" sz="1200" dirty="0"/>
          </a:p>
        </p:txBody>
      </p:sp>
      <p:sp>
        <p:nvSpPr>
          <p:cNvPr id="49" name="TextBox 46"/>
          <p:cNvSpPr txBox="1"/>
          <p:nvPr/>
        </p:nvSpPr>
        <p:spPr>
          <a:xfrm rot="19094039">
            <a:off x="2850094" y="3597146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2 </a:t>
            </a:r>
            <a:r>
              <a:rPr lang="fr-FR" sz="1200" dirty="0" err="1" smtClean="0"/>
              <a:t>years</a:t>
            </a:r>
            <a:endParaRPr lang="fr-FR" sz="1200" dirty="0"/>
          </a:p>
        </p:txBody>
      </p:sp>
      <p:sp>
        <p:nvSpPr>
          <p:cNvPr id="50" name="TextBox 47"/>
          <p:cNvSpPr txBox="1"/>
          <p:nvPr/>
        </p:nvSpPr>
        <p:spPr>
          <a:xfrm rot="19094039">
            <a:off x="3498166" y="3597146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2 </a:t>
            </a:r>
            <a:r>
              <a:rPr lang="fr-FR" sz="1200" dirty="0" err="1" smtClean="0"/>
              <a:t>years</a:t>
            </a:r>
            <a:endParaRPr lang="fr-FR" sz="1200" dirty="0"/>
          </a:p>
        </p:txBody>
      </p:sp>
      <p:sp>
        <p:nvSpPr>
          <p:cNvPr id="51" name="TextBox 48"/>
          <p:cNvSpPr txBox="1"/>
          <p:nvPr/>
        </p:nvSpPr>
        <p:spPr>
          <a:xfrm rot="19094039">
            <a:off x="4218246" y="3600069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2 </a:t>
            </a:r>
            <a:r>
              <a:rPr lang="fr-FR" sz="1200" dirty="0" err="1" smtClean="0"/>
              <a:t>years</a:t>
            </a:r>
            <a:endParaRPr lang="fr-FR" sz="1200" dirty="0"/>
          </a:p>
        </p:txBody>
      </p:sp>
      <p:sp>
        <p:nvSpPr>
          <p:cNvPr id="52" name="TextBox 49"/>
          <p:cNvSpPr txBox="1"/>
          <p:nvPr/>
        </p:nvSpPr>
        <p:spPr>
          <a:xfrm rot="19094039">
            <a:off x="5586398" y="3597146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2 </a:t>
            </a:r>
            <a:r>
              <a:rPr lang="fr-FR" sz="1200" dirty="0" err="1" smtClean="0"/>
              <a:t>years</a:t>
            </a:r>
            <a:endParaRPr lang="fr-FR" sz="1200" dirty="0"/>
          </a:p>
        </p:txBody>
      </p:sp>
      <p:sp>
        <p:nvSpPr>
          <p:cNvPr id="53" name="TextBox 50"/>
          <p:cNvSpPr txBox="1"/>
          <p:nvPr/>
        </p:nvSpPr>
        <p:spPr>
          <a:xfrm rot="19094039">
            <a:off x="6288870" y="3600069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2 </a:t>
            </a:r>
            <a:r>
              <a:rPr lang="fr-FR" sz="1200" dirty="0" err="1" smtClean="0"/>
              <a:t>years</a:t>
            </a:r>
            <a:endParaRPr lang="fr-FR" sz="1200" dirty="0"/>
          </a:p>
        </p:txBody>
      </p:sp>
      <p:sp>
        <p:nvSpPr>
          <p:cNvPr id="54" name="Rounded Rectangle 32"/>
          <p:cNvSpPr/>
          <p:nvPr/>
        </p:nvSpPr>
        <p:spPr>
          <a:xfrm>
            <a:off x="3937992" y="3918107"/>
            <a:ext cx="322999" cy="45720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rgbClr val="00B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200" dirty="0" smtClean="0"/>
              <a:t>1 kg</a:t>
            </a:r>
            <a:endParaRPr lang="fr-FR" sz="1200" dirty="0"/>
          </a:p>
        </p:txBody>
      </p:sp>
      <p:sp>
        <p:nvSpPr>
          <p:cNvPr id="55" name="TextBox 48"/>
          <p:cNvSpPr txBox="1"/>
          <p:nvPr/>
        </p:nvSpPr>
        <p:spPr>
          <a:xfrm rot="19094039">
            <a:off x="4920718" y="3617362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2 </a:t>
            </a:r>
            <a:r>
              <a:rPr lang="fr-FR" sz="1200" dirty="0" err="1" smtClean="0"/>
              <a:t>years</a:t>
            </a:r>
            <a:endParaRPr lang="fr-FR" sz="1200" dirty="0"/>
          </a:p>
        </p:txBody>
      </p:sp>
      <p:sp>
        <p:nvSpPr>
          <p:cNvPr id="56" name="Rounded Rectangle 36"/>
          <p:cNvSpPr/>
          <p:nvPr/>
        </p:nvSpPr>
        <p:spPr>
          <a:xfrm>
            <a:off x="7415336" y="3944528"/>
            <a:ext cx="322999" cy="45720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rgbClr val="00B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200" dirty="0"/>
              <a:t>1</a:t>
            </a:r>
            <a:r>
              <a:rPr lang="fr-FR" sz="1200" dirty="0" smtClean="0"/>
              <a:t> kg</a:t>
            </a:r>
            <a:endParaRPr lang="fr-FR" sz="1200" dirty="0"/>
          </a:p>
        </p:txBody>
      </p:sp>
      <p:sp>
        <p:nvSpPr>
          <p:cNvPr id="57" name="TextBox 50"/>
          <p:cNvSpPr txBox="1"/>
          <p:nvPr/>
        </p:nvSpPr>
        <p:spPr>
          <a:xfrm rot="19094039">
            <a:off x="7008950" y="3617362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2 </a:t>
            </a:r>
            <a:r>
              <a:rPr lang="fr-FR" sz="1200" dirty="0" err="1" smtClean="0"/>
              <a:t>years</a:t>
            </a:r>
            <a:endParaRPr lang="fr-FR" sz="1200" dirty="0"/>
          </a:p>
        </p:txBody>
      </p:sp>
      <p:sp>
        <p:nvSpPr>
          <p:cNvPr id="58" name="Rounded Rectangle 36"/>
          <p:cNvSpPr/>
          <p:nvPr/>
        </p:nvSpPr>
        <p:spPr>
          <a:xfrm flipH="1">
            <a:off x="8120929" y="3851035"/>
            <a:ext cx="115200" cy="60960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 w="76200">
            <a:solidFill>
              <a:srgbClr val="00B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fr-FR" sz="1200" dirty="0"/>
          </a:p>
        </p:txBody>
      </p:sp>
      <p:sp>
        <p:nvSpPr>
          <p:cNvPr id="59" name="TextBox 50"/>
          <p:cNvSpPr txBox="1"/>
          <p:nvPr/>
        </p:nvSpPr>
        <p:spPr>
          <a:xfrm rot="19094039">
            <a:off x="7657022" y="3617362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2 </a:t>
            </a:r>
            <a:r>
              <a:rPr lang="fr-FR" sz="1200" dirty="0" err="1" smtClean="0"/>
              <a:t>years</a:t>
            </a:r>
            <a:endParaRPr lang="fr-FR" sz="1200" dirty="0"/>
          </a:p>
        </p:txBody>
      </p:sp>
      <p:pic>
        <p:nvPicPr>
          <p:cNvPr id="62" name="Picture 2" descr="http://t1.gstatic.com/images?q=tbn:ANd9GcTYFPwDTtCpDIv5jaTg0rG94M_j1WT_aEcb6Od0twDFjnqSxdquZw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99538" y="2432110"/>
            <a:ext cx="94052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3" name="Connecteur droit avec flèche 62"/>
          <p:cNvCxnSpPr>
            <a:stCxn id="71" idx="0"/>
            <a:endCxn id="42" idx="2"/>
          </p:cNvCxnSpPr>
          <p:nvPr/>
        </p:nvCxnSpPr>
        <p:spPr>
          <a:xfrm flipH="1" flipV="1">
            <a:off x="2752300" y="4379774"/>
            <a:ext cx="2222091" cy="43204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avec flèche 63"/>
          <p:cNvCxnSpPr>
            <a:stCxn id="71" idx="0"/>
            <a:endCxn id="43" idx="2"/>
          </p:cNvCxnSpPr>
          <p:nvPr/>
        </p:nvCxnSpPr>
        <p:spPr>
          <a:xfrm flipH="1" flipV="1">
            <a:off x="3400372" y="4384435"/>
            <a:ext cx="1574019" cy="42738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avec flèche 64"/>
          <p:cNvCxnSpPr>
            <a:stCxn id="71" idx="0"/>
            <a:endCxn id="54" idx="2"/>
          </p:cNvCxnSpPr>
          <p:nvPr/>
        </p:nvCxnSpPr>
        <p:spPr>
          <a:xfrm flipH="1" flipV="1">
            <a:off x="4099492" y="4375307"/>
            <a:ext cx="874899" cy="43651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avec flèche 65"/>
          <p:cNvCxnSpPr>
            <a:stCxn id="71" idx="0"/>
            <a:endCxn id="44" idx="2"/>
          </p:cNvCxnSpPr>
          <p:nvPr/>
        </p:nvCxnSpPr>
        <p:spPr>
          <a:xfrm flipH="1" flipV="1">
            <a:off x="4819572" y="4384435"/>
            <a:ext cx="154819" cy="42738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avec flèche 66"/>
          <p:cNvCxnSpPr>
            <a:stCxn id="71" idx="0"/>
            <a:endCxn id="45" idx="2"/>
          </p:cNvCxnSpPr>
          <p:nvPr/>
        </p:nvCxnSpPr>
        <p:spPr>
          <a:xfrm flipV="1">
            <a:off x="4974391" y="4384435"/>
            <a:ext cx="514213" cy="42738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eur droit avec flèche 67"/>
          <p:cNvCxnSpPr>
            <a:stCxn id="71" idx="0"/>
            <a:endCxn id="46" idx="2"/>
          </p:cNvCxnSpPr>
          <p:nvPr/>
        </p:nvCxnSpPr>
        <p:spPr>
          <a:xfrm flipV="1">
            <a:off x="4974391" y="4384435"/>
            <a:ext cx="1213333" cy="42738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avec flèche 68"/>
          <p:cNvCxnSpPr>
            <a:stCxn id="71" idx="0"/>
            <a:endCxn id="47" idx="2"/>
          </p:cNvCxnSpPr>
          <p:nvPr/>
        </p:nvCxnSpPr>
        <p:spPr>
          <a:xfrm flipV="1">
            <a:off x="4974391" y="4384435"/>
            <a:ext cx="1882365" cy="42738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avec flèche 69"/>
          <p:cNvCxnSpPr>
            <a:stCxn id="71" idx="0"/>
            <a:endCxn id="56" idx="2"/>
          </p:cNvCxnSpPr>
          <p:nvPr/>
        </p:nvCxnSpPr>
        <p:spPr>
          <a:xfrm flipV="1">
            <a:off x="4974391" y="4401728"/>
            <a:ext cx="2602445" cy="41009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à coins arrondis 70"/>
          <p:cNvSpPr/>
          <p:nvPr/>
        </p:nvSpPr>
        <p:spPr>
          <a:xfrm>
            <a:off x="1968524" y="4811822"/>
            <a:ext cx="6011733" cy="360040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UPGRADABILITY   SUPPORT   SERVICE 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0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048000"/>
            <a:ext cx="696630" cy="545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" name="Image 10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927" y="3103893"/>
            <a:ext cx="717233" cy="574358"/>
          </a:xfrm>
          <a:prstGeom prst="rect">
            <a:avLst/>
          </a:prstGeom>
        </p:spPr>
      </p:pic>
      <p:pic>
        <p:nvPicPr>
          <p:cNvPr id="103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5567" y="2987000"/>
            <a:ext cx="683733" cy="706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" name="Picture 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005138"/>
            <a:ext cx="554831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" name="Picture 6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008" y="3076155"/>
            <a:ext cx="525870" cy="602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" name="Picture 7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44" y="2971800"/>
            <a:ext cx="761342" cy="643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3167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19E83-143B-462A-BB55-A53A46DBCBE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971800" y="1143000"/>
            <a:ext cx="31910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60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fr-FR" sz="6000" b="1" u="sng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676400" y="2514600"/>
            <a:ext cx="575983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The </a:t>
            </a:r>
            <a:r>
              <a:rPr lang="fr-FR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fruitful</a:t>
            </a:r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concept of </a:t>
            </a:r>
            <a:r>
              <a:rPr lang="fr-FR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Upgradability</a:t>
            </a:r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endParaRPr lang="fr-F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fr-F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do </a:t>
            </a:r>
            <a:r>
              <a:rPr lang="fr-FR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</a:t>
            </a:r>
            <a:r>
              <a:rPr lang="fr-F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r>
              <a:rPr lang="fr-FR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Methodological</a:t>
            </a:r>
            <a:r>
              <a:rPr lang="fr-F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Elements</a:t>
            </a:r>
            <a:r>
              <a:rPr lang="fr-F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fr-FR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Flèche droite 9"/>
          <p:cNvSpPr/>
          <p:nvPr/>
        </p:nvSpPr>
        <p:spPr>
          <a:xfrm rot="20172421">
            <a:off x="572144" y="3267478"/>
            <a:ext cx="1227749" cy="591670"/>
          </a:xfrm>
          <a:prstGeom prst="rightArrow">
            <a:avLst/>
          </a:prstGeom>
          <a:solidFill>
            <a:srgbClr val="FFC00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Picture 4" descr="http://lismma.supmeca.fr/sites/default/files/pageaccueil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9" r="18286"/>
          <a:stretch/>
        </p:blipFill>
        <p:spPr bwMode="auto">
          <a:xfrm>
            <a:off x="152400" y="6346347"/>
            <a:ext cx="633872" cy="446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512" y="6407905"/>
            <a:ext cx="723519" cy="342465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94" b="11746"/>
          <a:stretch/>
        </p:blipFill>
        <p:spPr bwMode="auto">
          <a:xfrm>
            <a:off x="1838450" y="6384067"/>
            <a:ext cx="980950" cy="37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884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à coins arrondis 2"/>
          <p:cNvSpPr/>
          <p:nvPr/>
        </p:nvSpPr>
        <p:spPr>
          <a:xfrm>
            <a:off x="6128680" y="228600"/>
            <a:ext cx="2814229" cy="1981200"/>
          </a:xfrm>
          <a:prstGeom prst="roundRect">
            <a:avLst>
              <a:gd name="adj" fmla="val 8671"/>
            </a:avLst>
          </a:prstGeom>
          <a:solidFill>
            <a:srgbClr val="EFFFF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305800" y="6356350"/>
            <a:ext cx="381000" cy="365125"/>
          </a:xfrm>
        </p:spPr>
        <p:txBody>
          <a:bodyPr/>
          <a:lstStyle/>
          <a:p>
            <a:pPr algn="r"/>
            <a:fld id="{B6F15528-21DE-4FAA-801E-634DDDAF4B2B}" type="slidenum">
              <a:rPr lang="en-US" smtClean="0"/>
              <a:pPr algn="r"/>
              <a:t>4</a:t>
            </a:fld>
            <a:endParaRPr lang="en-US" dirty="0"/>
          </a:p>
        </p:txBody>
      </p:sp>
      <p:pic>
        <p:nvPicPr>
          <p:cNvPr id="7" name="Picture 4" descr="http://lismma.supmeca.fr/sites/default/files/pageaccueil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9" r="18286"/>
          <a:stretch/>
        </p:blipFill>
        <p:spPr bwMode="auto">
          <a:xfrm>
            <a:off x="152400" y="6346347"/>
            <a:ext cx="633872" cy="446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512" y="6407905"/>
            <a:ext cx="723519" cy="342465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94" b="11746"/>
          <a:stretch/>
        </p:blipFill>
        <p:spPr bwMode="auto">
          <a:xfrm>
            <a:off x="1838450" y="6384067"/>
            <a:ext cx="980950" cy="37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e 12"/>
          <p:cNvGrpSpPr/>
          <p:nvPr/>
        </p:nvGrpSpPr>
        <p:grpSpPr>
          <a:xfrm>
            <a:off x="296525" y="588640"/>
            <a:ext cx="2213173" cy="1368152"/>
            <a:chOff x="251520" y="1700808"/>
            <a:chExt cx="2213173" cy="1368152"/>
          </a:xfrm>
        </p:grpSpPr>
        <p:sp>
          <p:nvSpPr>
            <p:cNvPr id="14" name="Rectangle 13"/>
            <p:cNvSpPr/>
            <p:nvPr/>
          </p:nvSpPr>
          <p:spPr>
            <a:xfrm>
              <a:off x="398582" y="1700808"/>
              <a:ext cx="1608133" cy="64633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fr-FR" i="1" dirty="0" smtClean="0">
                  <a:latin typeface="Arial" pitchFamily="34" charset="0"/>
                  <a:cs typeface="Arial" pitchFamily="34" charset="0"/>
                </a:rPr>
                <a:t>« </a:t>
              </a:r>
              <a:r>
                <a:rPr lang="fr-FR" i="1" dirty="0" err="1" smtClean="0">
                  <a:latin typeface="Arial" pitchFamily="34" charset="0"/>
                  <a:cs typeface="Arial" pitchFamily="34" charset="0"/>
                </a:rPr>
                <a:t>disposable</a:t>
              </a:r>
              <a:r>
                <a:rPr lang="fr-FR" i="1" dirty="0" smtClean="0">
                  <a:latin typeface="Arial" pitchFamily="34" charset="0"/>
                  <a:cs typeface="Arial" pitchFamily="34" charset="0"/>
                </a:rPr>
                <a:t>»</a:t>
              </a:r>
            </a:p>
            <a:p>
              <a:pPr algn="ctr"/>
              <a:r>
                <a:rPr lang="fr-FR" i="1" dirty="0" smtClean="0">
                  <a:latin typeface="Arial" pitchFamily="34" charset="0"/>
                  <a:ea typeface="Cambria" pitchFamily="18" charset="0"/>
                  <a:cs typeface="Arial" pitchFamily="34" charset="0"/>
                </a:rPr>
                <a:t>Innovation</a:t>
              </a:r>
              <a:endParaRPr lang="fr-FR" i="1" dirty="0">
                <a:latin typeface="Arial" pitchFamily="34" charset="0"/>
                <a:ea typeface="Cambria" pitchFamily="18" charset="0"/>
                <a:cs typeface="Arial" pitchFamily="34" charset="0"/>
              </a:endParaRPr>
            </a:p>
          </p:txBody>
        </p:sp>
        <p:pic>
          <p:nvPicPr>
            <p:cNvPr id="15" name="Picture 5"/>
            <p:cNvPicPr>
              <a:picLocks noChangeAspect="1" noChangeArrowheads="1"/>
            </p:cNvPicPr>
            <p:nvPr/>
          </p:nvPicPr>
          <p:blipFill>
            <a:blip r:embed="rId6" cstate="print">
              <a:grayscl/>
            </a:blip>
            <a:srcRect/>
            <a:stretch>
              <a:fillRect/>
            </a:stretch>
          </p:blipFill>
          <p:spPr bwMode="auto">
            <a:xfrm>
              <a:off x="251520" y="2234454"/>
              <a:ext cx="2213173" cy="8345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6" name="Flèche droite rayée 15"/>
          <p:cNvSpPr/>
          <p:nvPr/>
        </p:nvSpPr>
        <p:spPr>
          <a:xfrm>
            <a:off x="2508176" y="948680"/>
            <a:ext cx="3816424" cy="648072"/>
          </a:xfrm>
          <a:prstGeom prst="stripedRightArrow">
            <a:avLst>
              <a:gd name="adj1" fmla="val 50000"/>
              <a:gd name="adj2" fmla="val 59566"/>
            </a:avLst>
          </a:prstGeom>
          <a:solidFill>
            <a:schemeClr val="bg1"/>
          </a:solidFill>
          <a:ln>
            <a:solidFill>
              <a:srgbClr val="00CC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18" name="Groupe 17"/>
          <p:cNvGrpSpPr/>
          <p:nvPr/>
        </p:nvGrpSpPr>
        <p:grpSpPr>
          <a:xfrm>
            <a:off x="6357006" y="914399"/>
            <a:ext cx="2264768" cy="1209405"/>
            <a:chOff x="2339752" y="3049214"/>
            <a:chExt cx="2808312" cy="1531913"/>
          </a:xfrm>
        </p:grpSpPr>
        <p:sp>
          <p:nvSpPr>
            <p:cNvPr id="19" name="Triangle isocèle 18"/>
            <p:cNvSpPr/>
            <p:nvPr/>
          </p:nvSpPr>
          <p:spPr>
            <a:xfrm>
              <a:off x="2883296" y="3210468"/>
              <a:ext cx="1721223" cy="1128778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fr-FR" sz="1200" b="1" dirty="0" err="1" smtClean="0">
                  <a:solidFill>
                    <a:schemeClr val="bg1"/>
                  </a:solidFill>
                </a:rPr>
                <a:t>Sust</a:t>
              </a:r>
              <a:r>
                <a:rPr lang="fr-FR" sz="1200" b="1" dirty="0" smtClean="0">
                  <a:solidFill>
                    <a:schemeClr val="bg1"/>
                  </a:solidFill>
                </a:rPr>
                <a:t>. </a:t>
              </a:r>
              <a:r>
                <a:rPr lang="fr-FR" sz="1200" b="1" dirty="0" err="1" smtClean="0">
                  <a:solidFill>
                    <a:schemeClr val="bg1"/>
                  </a:solidFill>
                </a:rPr>
                <a:t>Dev</a:t>
              </a:r>
              <a:r>
                <a:rPr lang="fr-FR" sz="1200" b="1" dirty="0" smtClean="0">
                  <a:solidFill>
                    <a:schemeClr val="bg1"/>
                  </a:solidFill>
                </a:rPr>
                <a:t>.</a:t>
              </a:r>
            </a:p>
            <a:p>
              <a:pPr algn="ctr"/>
              <a:endParaRPr lang="fr-FR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Ellipse 19"/>
            <p:cNvSpPr/>
            <p:nvPr/>
          </p:nvSpPr>
          <p:spPr>
            <a:xfrm>
              <a:off x="3155068" y="3049214"/>
              <a:ext cx="1268270" cy="645016"/>
            </a:xfrm>
            <a:prstGeom prst="ellipse">
              <a:avLst/>
            </a:prstGeom>
            <a:solidFill>
              <a:srgbClr val="74B2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fr-FR" sz="1000" b="1" dirty="0" smtClean="0">
                  <a:solidFill>
                    <a:schemeClr val="bg1"/>
                  </a:solidFill>
                </a:rPr>
                <a:t>ENVIRONMENT</a:t>
              </a:r>
              <a:endParaRPr lang="fr-FR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21" name="Ellipse 20"/>
            <p:cNvSpPr/>
            <p:nvPr/>
          </p:nvSpPr>
          <p:spPr>
            <a:xfrm>
              <a:off x="3879794" y="3936111"/>
              <a:ext cx="1268270" cy="64501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fr-FR" sz="1000" b="1" dirty="0" smtClean="0">
                  <a:solidFill>
                    <a:schemeClr val="tx1"/>
                  </a:solidFill>
                </a:rPr>
                <a:t>ECONOMIC</a:t>
              </a:r>
              <a:endParaRPr lang="fr-FR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22" name="Ellipse 21"/>
            <p:cNvSpPr/>
            <p:nvPr/>
          </p:nvSpPr>
          <p:spPr>
            <a:xfrm>
              <a:off x="2339752" y="3936111"/>
              <a:ext cx="1268270" cy="64501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00" b="1" dirty="0" smtClean="0">
                  <a:solidFill>
                    <a:schemeClr val="bg1"/>
                  </a:solidFill>
                </a:rPr>
                <a:t>SOCIAL</a:t>
              </a:r>
              <a:endParaRPr lang="fr-FR" sz="1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3" name="ZoneTexte 22"/>
          <p:cNvSpPr txBox="1"/>
          <p:nvPr/>
        </p:nvSpPr>
        <p:spPr>
          <a:xfrm>
            <a:off x="2540013" y="651356"/>
            <a:ext cx="36373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i="1" dirty="0" smtClean="0">
                <a:solidFill>
                  <a:srgbClr val="00CC00"/>
                </a:solidFill>
              </a:rPr>
              <a:t>Change of </a:t>
            </a:r>
            <a:r>
              <a:rPr lang="fr-FR" sz="2000" b="1" i="1" dirty="0" err="1" smtClean="0">
                <a:solidFill>
                  <a:srgbClr val="00CC00"/>
                </a:solidFill>
              </a:rPr>
              <a:t>consumption</a:t>
            </a:r>
            <a:r>
              <a:rPr lang="fr-FR" sz="2000" b="1" i="1" dirty="0" smtClean="0">
                <a:solidFill>
                  <a:srgbClr val="00CC00"/>
                </a:solidFill>
              </a:rPr>
              <a:t> mode</a:t>
            </a:r>
            <a:endParaRPr lang="fr-FR" sz="2000" b="1" i="1" dirty="0">
              <a:solidFill>
                <a:srgbClr val="00CC00"/>
              </a:solidFill>
            </a:endParaRPr>
          </a:p>
        </p:txBody>
      </p:sp>
      <p:pic>
        <p:nvPicPr>
          <p:cNvPr id="26" name="Picture 2" descr="https://encrypted-tbn3.gstatic.com/images?q=tbn:ANd9GcTmXq78W91e4I8ZPDvdr7cpsNqqt4oBPcfie4PW602Wxddvg5i14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904" y="4038600"/>
            <a:ext cx="2284096" cy="2117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Connecteur droit avec flèche 26"/>
          <p:cNvCxnSpPr/>
          <p:nvPr/>
        </p:nvCxnSpPr>
        <p:spPr>
          <a:xfrm>
            <a:off x="521848" y="5605848"/>
            <a:ext cx="505826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713782" y="5247464"/>
            <a:ext cx="669380" cy="19672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Forme en L 28"/>
          <p:cNvSpPr/>
          <p:nvPr/>
        </p:nvSpPr>
        <p:spPr>
          <a:xfrm>
            <a:off x="713782" y="4920114"/>
            <a:ext cx="669380" cy="327350"/>
          </a:xfrm>
          <a:prstGeom prst="corner">
            <a:avLst>
              <a:gd name="adj1" fmla="val 47149"/>
              <a:gd name="adj2" fmla="val 9287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Larme 29"/>
          <p:cNvSpPr/>
          <p:nvPr/>
        </p:nvSpPr>
        <p:spPr>
          <a:xfrm rot="10800000">
            <a:off x="1021713" y="4738989"/>
            <a:ext cx="491133" cy="362249"/>
          </a:xfrm>
          <a:prstGeom prst="teardrop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2590800" y="5250227"/>
            <a:ext cx="669380" cy="196729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100000">
                <a:srgbClr val="FFFF00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Forme en L 31"/>
          <p:cNvSpPr/>
          <p:nvPr/>
        </p:nvSpPr>
        <p:spPr>
          <a:xfrm>
            <a:off x="2590800" y="4922877"/>
            <a:ext cx="669380" cy="327350"/>
          </a:xfrm>
          <a:prstGeom prst="corner">
            <a:avLst>
              <a:gd name="adj1" fmla="val 47149"/>
              <a:gd name="adj2" fmla="val 9287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Larme 32"/>
          <p:cNvSpPr/>
          <p:nvPr/>
        </p:nvSpPr>
        <p:spPr>
          <a:xfrm rot="10800000">
            <a:off x="2898731" y="4741752"/>
            <a:ext cx="491133" cy="362249"/>
          </a:xfrm>
          <a:prstGeom prst="teardrop">
            <a:avLst/>
          </a:prstGeom>
          <a:gradFill flip="none" rotWithShape="1">
            <a:gsLst>
              <a:gs pos="0">
                <a:srgbClr val="92D050"/>
              </a:gs>
              <a:gs pos="100000">
                <a:srgbClr val="FFFF00"/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/>
          <p:cNvSpPr/>
          <p:nvPr/>
        </p:nvSpPr>
        <p:spPr>
          <a:xfrm>
            <a:off x="4458736" y="5250227"/>
            <a:ext cx="669380" cy="196729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98333">
                <a:srgbClr val="00B0F0"/>
              </a:gs>
              <a:gs pos="48000">
                <a:srgbClr val="FF9933"/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Forme en L 34"/>
          <p:cNvSpPr/>
          <p:nvPr/>
        </p:nvSpPr>
        <p:spPr>
          <a:xfrm>
            <a:off x="4458736" y="4922877"/>
            <a:ext cx="669380" cy="327350"/>
          </a:xfrm>
          <a:prstGeom prst="corner">
            <a:avLst>
              <a:gd name="adj1" fmla="val 47149"/>
              <a:gd name="adj2" fmla="val 92878"/>
            </a:avLst>
          </a:prstGeom>
          <a:gradFill flip="none" rotWithShape="1">
            <a:gsLst>
              <a:gs pos="23000">
                <a:srgbClr val="FF0000"/>
              </a:gs>
              <a:gs pos="76000">
                <a:srgbClr val="FF0000"/>
              </a:gs>
              <a:gs pos="50000">
                <a:srgbClr val="FF9933"/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Larme 35"/>
          <p:cNvSpPr/>
          <p:nvPr/>
        </p:nvSpPr>
        <p:spPr>
          <a:xfrm rot="10800000">
            <a:off x="4766667" y="4741752"/>
            <a:ext cx="491133" cy="362249"/>
          </a:xfrm>
          <a:prstGeom prst="teardrop">
            <a:avLst/>
          </a:prstGeom>
          <a:gradFill flip="none" rotWithShape="1">
            <a:gsLst>
              <a:gs pos="28000">
                <a:srgbClr val="92D050"/>
              </a:gs>
              <a:gs pos="72000">
                <a:srgbClr val="92D050"/>
              </a:gs>
              <a:gs pos="50000">
                <a:srgbClr val="FF9933"/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ZoneTexte 36"/>
          <p:cNvSpPr txBox="1"/>
          <p:nvPr/>
        </p:nvSpPr>
        <p:spPr>
          <a:xfrm>
            <a:off x="4940424" y="5563778"/>
            <a:ext cx="9997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smtClean="0"/>
              <a:t>Time</a:t>
            </a:r>
            <a:endParaRPr lang="fr-FR" sz="1600" i="1" dirty="0"/>
          </a:p>
        </p:txBody>
      </p:sp>
      <p:sp>
        <p:nvSpPr>
          <p:cNvPr id="38" name="ZoneTexte 37"/>
          <p:cNvSpPr txBox="1"/>
          <p:nvPr/>
        </p:nvSpPr>
        <p:spPr>
          <a:xfrm>
            <a:off x="690038" y="4141926"/>
            <a:ext cx="614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t=0</a:t>
            </a:r>
            <a:endParaRPr lang="fr-FR" sz="1400" b="1" dirty="0"/>
          </a:p>
        </p:txBody>
      </p:sp>
      <p:cxnSp>
        <p:nvCxnSpPr>
          <p:cNvPr id="39" name="Connecteur droit 38"/>
          <p:cNvCxnSpPr/>
          <p:nvPr/>
        </p:nvCxnSpPr>
        <p:spPr>
          <a:xfrm>
            <a:off x="893139" y="4437814"/>
            <a:ext cx="0" cy="1308033"/>
          </a:xfrm>
          <a:prstGeom prst="line">
            <a:avLst/>
          </a:prstGeom>
          <a:ln w="1905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ZoneTexte 39"/>
          <p:cNvSpPr txBox="1"/>
          <p:nvPr/>
        </p:nvSpPr>
        <p:spPr>
          <a:xfrm>
            <a:off x="2362200" y="4141926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t=0+2years</a:t>
            </a:r>
            <a:endParaRPr lang="fr-FR" sz="1400" b="1" dirty="0"/>
          </a:p>
        </p:txBody>
      </p:sp>
      <p:cxnSp>
        <p:nvCxnSpPr>
          <p:cNvPr id="41" name="Connecteur droit 40"/>
          <p:cNvCxnSpPr/>
          <p:nvPr/>
        </p:nvCxnSpPr>
        <p:spPr>
          <a:xfrm>
            <a:off x="2746067" y="4391004"/>
            <a:ext cx="0" cy="1353042"/>
          </a:xfrm>
          <a:prstGeom prst="line">
            <a:avLst/>
          </a:prstGeom>
          <a:ln w="1905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ZoneTexte 41"/>
          <p:cNvSpPr txBox="1"/>
          <p:nvPr/>
        </p:nvSpPr>
        <p:spPr>
          <a:xfrm>
            <a:off x="4220344" y="4150764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t=0+4years</a:t>
            </a:r>
            <a:endParaRPr lang="fr-FR" sz="1400" b="1" dirty="0"/>
          </a:p>
        </p:txBody>
      </p:sp>
      <p:cxnSp>
        <p:nvCxnSpPr>
          <p:cNvPr id="43" name="Connecteur droit 42"/>
          <p:cNvCxnSpPr/>
          <p:nvPr/>
        </p:nvCxnSpPr>
        <p:spPr>
          <a:xfrm>
            <a:off x="4620979" y="4377695"/>
            <a:ext cx="0" cy="1366351"/>
          </a:xfrm>
          <a:prstGeom prst="line">
            <a:avLst/>
          </a:prstGeom>
          <a:ln w="1905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ZoneTexte 43"/>
          <p:cNvSpPr txBox="1"/>
          <p:nvPr/>
        </p:nvSpPr>
        <p:spPr>
          <a:xfrm>
            <a:off x="381000" y="5715000"/>
            <a:ext cx="5175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 </a:t>
            </a:r>
            <a:r>
              <a:rPr lang="fr-F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functionalities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evolution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over time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ZoneTexte 44"/>
          <p:cNvSpPr txBox="1"/>
          <p:nvPr/>
        </p:nvSpPr>
        <p:spPr>
          <a:xfrm>
            <a:off x="7874022" y="4067838"/>
            <a:ext cx="104411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err="1" smtClean="0"/>
              <a:t>Modular</a:t>
            </a:r>
            <a:r>
              <a:rPr lang="fr-FR" dirty="0" smtClean="0"/>
              <a:t> system</a:t>
            </a:r>
            <a:endParaRPr lang="fr-FR" dirty="0"/>
          </a:p>
        </p:txBody>
      </p:sp>
      <p:sp>
        <p:nvSpPr>
          <p:cNvPr id="46" name="Rectangle 45"/>
          <p:cNvSpPr/>
          <p:nvPr/>
        </p:nvSpPr>
        <p:spPr>
          <a:xfrm>
            <a:off x="2051719" y="2502932"/>
            <a:ext cx="69673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. Physical </a:t>
            </a:r>
            <a:r>
              <a:rPr lang="en-US" b="1" dirty="0" err="1" smtClean="0"/>
              <a:t>LifeTime</a:t>
            </a:r>
            <a:r>
              <a:rPr lang="en-US" b="1" dirty="0" smtClean="0"/>
              <a:t> (PLT) </a:t>
            </a:r>
            <a:r>
              <a:rPr lang="en-US" sz="1600" dirty="0"/>
              <a:t>[lifetime related to the </a:t>
            </a:r>
            <a:r>
              <a:rPr lang="en-US" sz="1600" dirty="0" smtClean="0"/>
              <a:t>reliability/wear]</a:t>
            </a:r>
          </a:p>
          <a:p>
            <a:r>
              <a:rPr lang="en-US" b="1" dirty="0" smtClean="0"/>
              <a:t>. Value </a:t>
            </a:r>
            <a:r>
              <a:rPr lang="en-US" b="1" dirty="0" err="1"/>
              <a:t>LifeTime</a:t>
            </a:r>
            <a:r>
              <a:rPr lang="en-US" b="1" dirty="0"/>
              <a:t> (VLT) </a:t>
            </a:r>
            <a:r>
              <a:rPr lang="en-US" sz="1600" dirty="0" smtClean="0"/>
              <a:t>[</a:t>
            </a:r>
            <a:r>
              <a:rPr lang="en-US" sz="1600" dirty="0"/>
              <a:t>lifetime related to the </a:t>
            </a:r>
            <a:r>
              <a:rPr lang="en-US" sz="1600" dirty="0" smtClean="0"/>
              <a:t>obsolescence phenomenon]</a:t>
            </a:r>
            <a:endParaRPr lang="fr-FR" sz="1600" dirty="0"/>
          </a:p>
        </p:txBody>
      </p:sp>
      <p:sp>
        <p:nvSpPr>
          <p:cNvPr id="47" name="Rectangle 46"/>
          <p:cNvSpPr/>
          <p:nvPr/>
        </p:nvSpPr>
        <p:spPr>
          <a:xfrm>
            <a:off x="7076794" y="2999601"/>
            <a:ext cx="20317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/>
              <a:t>[</a:t>
            </a:r>
            <a:r>
              <a:rPr lang="fr-FR" sz="1200" dirty="0" err="1"/>
              <a:t>Umeda</a:t>
            </a:r>
            <a:r>
              <a:rPr lang="fr-FR" sz="1200" dirty="0"/>
              <a:t> et al.] [</a:t>
            </a:r>
            <a:r>
              <a:rPr lang="fr-FR" sz="1200" dirty="0" err="1"/>
              <a:t>Kondoh</a:t>
            </a:r>
            <a:r>
              <a:rPr lang="fr-FR" sz="1200" dirty="0"/>
              <a:t> et al.]</a:t>
            </a:r>
          </a:p>
        </p:txBody>
      </p:sp>
      <p:sp>
        <p:nvSpPr>
          <p:cNvPr id="48" name="Rounded Rectangle 94"/>
          <p:cNvSpPr/>
          <p:nvPr/>
        </p:nvSpPr>
        <p:spPr>
          <a:xfrm>
            <a:off x="438200" y="3429000"/>
            <a:ext cx="1440160" cy="381000"/>
          </a:xfrm>
          <a:prstGeom prst="roundRect">
            <a:avLst/>
          </a:prstGeom>
          <a:solidFill>
            <a:srgbClr val="99FFC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 48"/>
          <p:cNvSpPr/>
          <p:nvPr/>
        </p:nvSpPr>
        <p:spPr>
          <a:xfrm>
            <a:off x="573832" y="3429000"/>
            <a:ext cx="7655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UPGRADES = </a:t>
            </a:r>
            <a:r>
              <a:rPr lang="en-US" b="1" dirty="0" err="1" smtClean="0"/>
              <a:t>funtional</a:t>
            </a:r>
            <a:r>
              <a:rPr lang="en-US" b="1" dirty="0" smtClean="0"/>
              <a:t> enrichment, integrated to the product per sequence</a:t>
            </a:r>
          </a:p>
        </p:txBody>
      </p:sp>
      <p:sp>
        <p:nvSpPr>
          <p:cNvPr id="57" name="Flèche droite 56"/>
          <p:cNvSpPr/>
          <p:nvPr/>
        </p:nvSpPr>
        <p:spPr>
          <a:xfrm>
            <a:off x="3505200" y="4919209"/>
            <a:ext cx="787458" cy="331018"/>
          </a:xfrm>
          <a:prstGeom prst="rightArrow">
            <a:avLst/>
          </a:prstGeom>
          <a:solidFill>
            <a:srgbClr val="00CC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Flèche droite 58"/>
          <p:cNvSpPr/>
          <p:nvPr/>
        </p:nvSpPr>
        <p:spPr>
          <a:xfrm>
            <a:off x="1650942" y="4895361"/>
            <a:ext cx="787458" cy="331018"/>
          </a:xfrm>
          <a:prstGeom prst="rightArrow">
            <a:avLst/>
          </a:prstGeom>
          <a:solidFill>
            <a:srgbClr val="00CC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6019800" y="228599"/>
            <a:ext cx="29993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SUSTAINABLE Innovation</a:t>
            </a:r>
          </a:p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with multiple Upgrade Cycles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383162" y="2133600"/>
            <a:ext cx="2540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Lifetime</a:t>
            </a:r>
            <a:r>
              <a:rPr lang="fr-FR" dirty="0" smtClean="0"/>
              <a:t> </a:t>
            </a:r>
            <a:r>
              <a:rPr lang="fr-FR" dirty="0" err="1" smtClean="0"/>
              <a:t>depends</a:t>
            </a:r>
            <a:r>
              <a:rPr lang="fr-FR" dirty="0" smtClean="0"/>
              <a:t> on: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  <p:bldP spid="23" grpId="0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/>
      <p:bldP spid="38" grpId="0"/>
      <p:bldP spid="40" grpId="0"/>
      <p:bldP spid="42" grpId="0"/>
      <p:bldP spid="44" grpId="0"/>
      <p:bldP spid="45" grpId="0" animBg="1"/>
      <p:bldP spid="46" grpId="0"/>
      <p:bldP spid="47" grpId="0"/>
      <p:bldP spid="48" grpId="0" animBg="1"/>
      <p:bldP spid="49" grpId="0"/>
      <p:bldP spid="57" grpId="0" animBg="1"/>
      <p:bldP spid="59" grpId="0" animBg="1"/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Rectangle à coins arrondis 135"/>
          <p:cNvSpPr/>
          <p:nvPr/>
        </p:nvSpPr>
        <p:spPr>
          <a:xfrm>
            <a:off x="-563017" y="4514056"/>
            <a:ext cx="2038288" cy="1658144"/>
          </a:xfrm>
          <a:prstGeom prst="roundRect">
            <a:avLst>
              <a:gd name="adj" fmla="val 7415"/>
            </a:avLst>
          </a:prstGeom>
          <a:solidFill>
            <a:schemeClr val="bg1"/>
          </a:solidFill>
          <a:ln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3" name="Straight Arrow Connector 24"/>
          <p:cNvCxnSpPr>
            <a:stCxn id="72" idx="3"/>
          </p:cNvCxnSpPr>
          <p:nvPr/>
        </p:nvCxnSpPr>
        <p:spPr>
          <a:xfrm>
            <a:off x="2170216" y="4146101"/>
            <a:ext cx="6214864" cy="5846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Rounded Rectangle 36"/>
          <p:cNvSpPr/>
          <p:nvPr/>
        </p:nvSpPr>
        <p:spPr>
          <a:xfrm flipH="1">
            <a:off x="7980230" y="3841301"/>
            <a:ext cx="116817" cy="60960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 w="76200">
            <a:solidFill>
              <a:srgbClr val="00B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fr-FR" sz="1200" dirty="0"/>
          </a:p>
        </p:txBody>
      </p:sp>
      <p:pic>
        <p:nvPicPr>
          <p:cNvPr id="131" name="Image 130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41150">
            <a:off x="5733485" y="3135955"/>
            <a:ext cx="813880" cy="604758"/>
          </a:xfrm>
          <a:prstGeom prst="rect">
            <a:avLst/>
          </a:prstGeom>
        </p:spPr>
      </p:pic>
      <p:pic>
        <p:nvPicPr>
          <p:cNvPr id="10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048000"/>
            <a:ext cx="696630" cy="545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305800" y="6356350"/>
            <a:ext cx="381000" cy="365125"/>
          </a:xfrm>
        </p:spPr>
        <p:txBody>
          <a:bodyPr/>
          <a:lstStyle/>
          <a:p>
            <a:pPr algn="r"/>
            <a:fld id="{B6F15528-21DE-4FAA-801E-634DDDAF4B2B}" type="slidenum">
              <a:rPr lang="en-US" smtClean="0"/>
              <a:pPr algn="r"/>
              <a:t>5</a:t>
            </a:fld>
            <a:endParaRPr lang="en-US" dirty="0"/>
          </a:p>
        </p:txBody>
      </p:sp>
      <p:pic>
        <p:nvPicPr>
          <p:cNvPr id="7" name="Picture 4" descr="http://lismma.supmeca.fr/sites/default/files/pageaccueil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9" r="18286"/>
          <a:stretch/>
        </p:blipFill>
        <p:spPr bwMode="auto">
          <a:xfrm>
            <a:off x="152400" y="6346347"/>
            <a:ext cx="633872" cy="446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512" y="6407905"/>
            <a:ext cx="723519" cy="342465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94" b="11746"/>
          <a:stretch/>
        </p:blipFill>
        <p:spPr bwMode="auto">
          <a:xfrm>
            <a:off x="1838450" y="6384067"/>
            <a:ext cx="980950" cy="37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Flèche vers le bas 49"/>
          <p:cNvSpPr/>
          <p:nvPr/>
        </p:nvSpPr>
        <p:spPr>
          <a:xfrm>
            <a:off x="2578328" y="4373284"/>
            <a:ext cx="190128" cy="306217"/>
          </a:xfrm>
          <a:prstGeom prst="downArrow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ogner un rectangle à un seul coin 50"/>
          <p:cNvSpPr/>
          <p:nvPr/>
        </p:nvSpPr>
        <p:spPr>
          <a:xfrm>
            <a:off x="2555776" y="5405733"/>
            <a:ext cx="6528873" cy="385467"/>
          </a:xfrm>
          <a:prstGeom prst="snip1Rect">
            <a:avLst/>
          </a:prstGeom>
          <a:solidFill>
            <a:srgbClr val="FF99C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2400" b="1" dirty="0" smtClean="0"/>
              <a:t> &gt; </a:t>
            </a:r>
            <a:r>
              <a:rPr lang="fr-FR" sz="2400" b="1" dirty="0" err="1"/>
              <a:t>Material</a:t>
            </a:r>
            <a:r>
              <a:rPr lang="fr-FR" sz="2400" b="1" dirty="0"/>
              <a:t> </a:t>
            </a:r>
            <a:r>
              <a:rPr lang="fr-FR" sz="2400" b="1" dirty="0" err="1" smtClean="0"/>
              <a:t>Consumption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reduction</a:t>
            </a:r>
            <a:r>
              <a:rPr lang="fr-FR" sz="2400" b="1" dirty="0" smtClean="0"/>
              <a:t>  </a:t>
            </a:r>
            <a:r>
              <a:rPr lang="fr-FR" sz="2400" b="1" dirty="0" err="1" smtClean="0"/>
              <a:t>until</a:t>
            </a:r>
            <a:r>
              <a:rPr lang="fr-FR" sz="2400" b="1" dirty="0" smtClean="0"/>
              <a:t> - 70 % ?</a:t>
            </a:r>
            <a:endParaRPr lang="fr-FR" sz="2400" dirty="0"/>
          </a:p>
        </p:txBody>
      </p:sp>
      <p:pic>
        <p:nvPicPr>
          <p:cNvPr id="56" name="Picture 21" descr="Capture d’écran 2011-09-01 à 21.10.43.png"/>
          <p:cNvPicPr>
            <a:picLocks noChangeAspect="1"/>
          </p:cNvPicPr>
          <p:nvPr/>
        </p:nvPicPr>
        <p:blipFill>
          <a:blip r:embed="rId8">
            <a:grayscl/>
          </a:blip>
          <a:stretch>
            <a:fillRect/>
          </a:stretch>
        </p:blipFill>
        <p:spPr>
          <a:xfrm>
            <a:off x="3676777" y="3130754"/>
            <a:ext cx="666667" cy="520635"/>
          </a:xfrm>
          <a:prstGeom prst="rect">
            <a:avLst/>
          </a:prstGeom>
        </p:spPr>
      </p:pic>
      <p:sp>
        <p:nvSpPr>
          <p:cNvPr id="59" name="Rounded Rectangle 71"/>
          <p:cNvSpPr/>
          <p:nvPr/>
        </p:nvSpPr>
        <p:spPr>
          <a:xfrm>
            <a:off x="179512" y="1552600"/>
            <a:ext cx="1872208" cy="43204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b="1" dirty="0" err="1" smtClean="0">
                <a:solidFill>
                  <a:schemeClr val="tx1"/>
                </a:solidFill>
              </a:rPr>
              <a:t>Conventional</a:t>
            </a:r>
            <a:r>
              <a:rPr lang="fr-FR" sz="1400" b="1" dirty="0" smtClean="0">
                <a:solidFill>
                  <a:schemeClr val="tx1"/>
                </a:solidFill>
              </a:rPr>
              <a:t> Product</a:t>
            </a:r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1560616" y="1486272"/>
            <a:ext cx="609600" cy="6096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 kg</a:t>
            </a:r>
            <a:endParaRPr lang="fr-F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1" name="Straight Arrow Connector 12"/>
          <p:cNvCxnSpPr>
            <a:stCxn id="60" idx="3"/>
          </p:cNvCxnSpPr>
          <p:nvPr/>
        </p:nvCxnSpPr>
        <p:spPr>
          <a:xfrm>
            <a:off x="2170216" y="1791072"/>
            <a:ext cx="6214864" cy="2977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/>
        </p:nvSpPr>
        <p:spPr>
          <a:xfrm>
            <a:off x="7980233" y="1486272"/>
            <a:ext cx="116815" cy="6096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dirty="0"/>
          </a:p>
        </p:txBody>
      </p:sp>
      <p:sp>
        <p:nvSpPr>
          <p:cNvPr id="63" name="Rectangle 62"/>
          <p:cNvSpPr/>
          <p:nvPr/>
        </p:nvSpPr>
        <p:spPr>
          <a:xfrm>
            <a:off x="5936808" y="1486272"/>
            <a:ext cx="609600" cy="6096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 kg</a:t>
            </a:r>
            <a:endParaRPr lang="fr-F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3848576" y="1486272"/>
            <a:ext cx="609600" cy="6096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 kg</a:t>
            </a:r>
            <a:endParaRPr lang="fr-F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5" name="TextBox 29"/>
          <p:cNvSpPr txBox="1"/>
          <p:nvPr/>
        </p:nvSpPr>
        <p:spPr>
          <a:xfrm>
            <a:off x="2578328" y="1486272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6 </a:t>
            </a:r>
            <a:r>
              <a:rPr lang="fr-FR" sz="1400" dirty="0" err="1" smtClean="0"/>
              <a:t>years</a:t>
            </a:r>
            <a:endParaRPr lang="fr-FR" sz="1400" dirty="0"/>
          </a:p>
        </p:txBody>
      </p:sp>
      <p:sp>
        <p:nvSpPr>
          <p:cNvPr id="66" name="TextBox 30"/>
          <p:cNvSpPr txBox="1"/>
          <p:nvPr/>
        </p:nvSpPr>
        <p:spPr>
          <a:xfrm>
            <a:off x="4642254" y="1486272"/>
            <a:ext cx="10065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6 </a:t>
            </a:r>
            <a:r>
              <a:rPr lang="fr-FR" sz="1400" dirty="0" err="1" smtClean="0"/>
              <a:t>years</a:t>
            </a:r>
            <a:endParaRPr lang="fr-FR" sz="1400" dirty="0"/>
          </a:p>
        </p:txBody>
      </p:sp>
      <p:sp>
        <p:nvSpPr>
          <p:cNvPr id="67" name="TextBox 42"/>
          <p:cNvSpPr txBox="1"/>
          <p:nvPr/>
        </p:nvSpPr>
        <p:spPr>
          <a:xfrm>
            <a:off x="6898808" y="1486272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6 </a:t>
            </a:r>
            <a:r>
              <a:rPr lang="fr-FR" sz="1400" dirty="0" err="1" smtClean="0"/>
              <a:t>years</a:t>
            </a:r>
            <a:endParaRPr lang="fr-FR" sz="1400" dirty="0"/>
          </a:p>
        </p:txBody>
      </p:sp>
      <p:sp>
        <p:nvSpPr>
          <p:cNvPr id="68" name="Rounded Rectangle 72"/>
          <p:cNvSpPr/>
          <p:nvPr/>
        </p:nvSpPr>
        <p:spPr>
          <a:xfrm>
            <a:off x="179512" y="3912565"/>
            <a:ext cx="1728192" cy="460719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b="1" dirty="0" err="1" smtClean="0"/>
              <a:t>Upgradable</a:t>
            </a:r>
            <a:endParaRPr lang="fr-FR" sz="1400" b="1" dirty="0" smtClean="0"/>
          </a:p>
          <a:p>
            <a:r>
              <a:rPr lang="fr-FR" sz="1400" b="1" dirty="0" smtClean="0"/>
              <a:t>System</a:t>
            </a:r>
            <a:endParaRPr lang="fr-FR" sz="1400" b="1" dirty="0"/>
          </a:p>
        </p:txBody>
      </p:sp>
      <p:cxnSp>
        <p:nvCxnSpPr>
          <p:cNvPr id="69" name="Straight Connector 58"/>
          <p:cNvCxnSpPr/>
          <p:nvPr/>
        </p:nvCxnSpPr>
        <p:spPr>
          <a:xfrm>
            <a:off x="7946396" y="1493909"/>
            <a:ext cx="0" cy="3020147"/>
          </a:xfrm>
          <a:prstGeom prst="line">
            <a:avLst/>
          </a:prstGeom>
          <a:ln w="25400" cap="flat" cmpd="sng" algn="ctr">
            <a:solidFill>
              <a:schemeClr val="bg1">
                <a:lumMod val="50000"/>
              </a:schemeClr>
            </a:solidFill>
            <a:prstDash val="sys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57"/>
          <p:cNvCxnSpPr/>
          <p:nvPr/>
        </p:nvCxnSpPr>
        <p:spPr>
          <a:xfrm flipH="1">
            <a:off x="5855996" y="1490935"/>
            <a:ext cx="8804" cy="3023121"/>
          </a:xfrm>
          <a:prstGeom prst="line">
            <a:avLst/>
          </a:prstGeom>
          <a:ln w="25400" cap="flat" cmpd="sng" algn="ctr">
            <a:solidFill>
              <a:schemeClr val="bg1">
                <a:lumMod val="50000"/>
              </a:schemeClr>
            </a:solidFill>
            <a:prstDash val="sys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56"/>
          <p:cNvCxnSpPr/>
          <p:nvPr/>
        </p:nvCxnSpPr>
        <p:spPr>
          <a:xfrm>
            <a:off x="3776567" y="1490933"/>
            <a:ext cx="0" cy="3095131"/>
          </a:xfrm>
          <a:prstGeom prst="line">
            <a:avLst/>
          </a:prstGeom>
          <a:ln w="25400" cap="flat" cmpd="sng" algn="ctr">
            <a:solidFill>
              <a:schemeClr val="bg1">
                <a:lumMod val="50000"/>
              </a:schemeClr>
            </a:solidFill>
            <a:prstDash val="sys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Rectangle 71"/>
          <p:cNvSpPr/>
          <p:nvPr/>
        </p:nvSpPr>
        <p:spPr>
          <a:xfrm>
            <a:off x="1560616" y="3841301"/>
            <a:ext cx="609600" cy="6096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 kg</a:t>
            </a:r>
            <a:endParaRPr lang="fr-F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4" name="Rounded Rectangle 31"/>
          <p:cNvSpPr/>
          <p:nvPr/>
        </p:nvSpPr>
        <p:spPr>
          <a:xfrm>
            <a:off x="2514600" y="3912840"/>
            <a:ext cx="329848" cy="457200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38100">
            <a:solidFill>
              <a:srgbClr val="00B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1kg</a:t>
            </a:r>
            <a:endParaRPr lang="fr-FR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" name="Rounded Rectangle 32"/>
          <p:cNvSpPr/>
          <p:nvPr/>
        </p:nvSpPr>
        <p:spPr>
          <a:xfrm>
            <a:off x="3162672" y="3917501"/>
            <a:ext cx="329848" cy="457200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38100">
            <a:solidFill>
              <a:srgbClr val="00B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kg</a:t>
            </a:r>
            <a:endParaRPr lang="fr-FR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6" name="Rounded Rectangle 33"/>
          <p:cNvSpPr/>
          <p:nvPr/>
        </p:nvSpPr>
        <p:spPr>
          <a:xfrm>
            <a:off x="4581872" y="3917501"/>
            <a:ext cx="329848" cy="457200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38100">
            <a:solidFill>
              <a:srgbClr val="00B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kg</a:t>
            </a:r>
            <a:endParaRPr lang="fr-FR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7" name="Rounded Rectangle 34"/>
          <p:cNvSpPr/>
          <p:nvPr/>
        </p:nvSpPr>
        <p:spPr>
          <a:xfrm>
            <a:off x="5250904" y="3917501"/>
            <a:ext cx="329848" cy="457200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38100">
            <a:solidFill>
              <a:srgbClr val="00B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kg</a:t>
            </a:r>
            <a:endParaRPr lang="fr-FR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8" name="Rounded Rectangle 35"/>
          <p:cNvSpPr/>
          <p:nvPr/>
        </p:nvSpPr>
        <p:spPr>
          <a:xfrm>
            <a:off x="5950024" y="3917501"/>
            <a:ext cx="329848" cy="457200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38100">
            <a:solidFill>
              <a:srgbClr val="00B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kg</a:t>
            </a:r>
            <a:endParaRPr lang="fr-FR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9" name="Rounded Rectangle 36"/>
          <p:cNvSpPr/>
          <p:nvPr/>
        </p:nvSpPr>
        <p:spPr>
          <a:xfrm>
            <a:off x="6619056" y="3917501"/>
            <a:ext cx="329848" cy="457200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38100">
            <a:solidFill>
              <a:srgbClr val="00B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kg</a:t>
            </a:r>
            <a:endParaRPr lang="fr-FR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0" name="TextBox 45"/>
          <p:cNvSpPr txBox="1"/>
          <p:nvPr/>
        </p:nvSpPr>
        <p:spPr>
          <a:xfrm rot="19094039">
            <a:off x="2088524" y="3584489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2 </a:t>
            </a:r>
            <a:r>
              <a:rPr lang="fr-FR" sz="1200" dirty="0" err="1" smtClean="0"/>
              <a:t>years</a:t>
            </a:r>
            <a:endParaRPr lang="fr-FR" sz="1200" dirty="0"/>
          </a:p>
        </p:txBody>
      </p:sp>
      <p:sp>
        <p:nvSpPr>
          <p:cNvPr id="81" name="TextBox 46"/>
          <p:cNvSpPr txBox="1"/>
          <p:nvPr/>
        </p:nvSpPr>
        <p:spPr>
          <a:xfrm rot="19094039">
            <a:off x="2754204" y="3587412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2 </a:t>
            </a:r>
            <a:r>
              <a:rPr lang="fr-FR" sz="1200" dirty="0" err="1" smtClean="0"/>
              <a:t>years</a:t>
            </a:r>
            <a:endParaRPr lang="fr-FR" sz="1200" dirty="0"/>
          </a:p>
        </p:txBody>
      </p:sp>
      <p:sp>
        <p:nvSpPr>
          <p:cNvPr id="82" name="TextBox 47"/>
          <p:cNvSpPr txBox="1"/>
          <p:nvPr/>
        </p:nvSpPr>
        <p:spPr>
          <a:xfrm rot="19094039">
            <a:off x="3402276" y="3587412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2 </a:t>
            </a:r>
            <a:r>
              <a:rPr lang="fr-FR" sz="1200" dirty="0" err="1" smtClean="0"/>
              <a:t>years</a:t>
            </a:r>
            <a:endParaRPr lang="fr-FR" sz="1200" dirty="0"/>
          </a:p>
        </p:txBody>
      </p:sp>
      <p:sp>
        <p:nvSpPr>
          <p:cNvPr id="83" name="TextBox 48"/>
          <p:cNvSpPr txBox="1"/>
          <p:nvPr/>
        </p:nvSpPr>
        <p:spPr>
          <a:xfrm rot="19094039">
            <a:off x="4122356" y="3590335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2 </a:t>
            </a:r>
            <a:r>
              <a:rPr lang="fr-FR" sz="1200" dirty="0" err="1" smtClean="0"/>
              <a:t>years</a:t>
            </a:r>
            <a:endParaRPr lang="fr-FR" sz="1200" dirty="0"/>
          </a:p>
        </p:txBody>
      </p:sp>
      <p:sp>
        <p:nvSpPr>
          <p:cNvPr id="84" name="TextBox 49"/>
          <p:cNvSpPr txBox="1"/>
          <p:nvPr/>
        </p:nvSpPr>
        <p:spPr>
          <a:xfrm rot="19094039">
            <a:off x="5490508" y="3587412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2 </a:t>
            </a:r>
            <a:r>
              <a:rPr lang="fr-FR" sz="1200" dirty="0" err="1" smtClean="0"/>
              <a:t>years</a:t>
            </a:r>
            <a:endParaRPr lang="fr-FR" sz="1200" dirty="0"/>
          </a:p>
        </p:txBody>
      </p:sp>
      <p:sp>
        <p:nvSpPr>
          <p:cNvPr id="85" name="TextBox 50"/>
          <p:cNvSpPr txBox="1"/>
          <p:nvPr/>
        </p:nvSpPr>
        <p:spPr>
          <a:xfrm rot="19094039">
            <a:off x="6192980" y="3590335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2 </a:t>
            </a:r>
            <a:r>
              <a:rPr lang="fr-FR" sz="1200" dirty="0" err="1" smtClean="0"/>
              <a:t>years</a:t>
            </a:r>
            <a:endParaRPr lang="fr-FR" sz="1200" dirty="0"/>
          </a:p>
        </p:txBody>
      </p:sp>
      <p:sp>
        <p:nvSpPr>
          <p:cNvPr id="86" name="Rounded Rectangle 73"/>
          <p:cNvSpPr/>
          <p:nvPr/>
        </p:nvSpPr>
        <p:spPr>
          <a:xfrm>
            <a:off x="3401992" y="4527101"/>
            <a:ext cx="734616" cy="152400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14 kg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87" name="Rounded Rectangle 75"/>
          <p:cNvSpPr/>
          <p:nvPr/>
        </p:nvSpPr>
        <p:spPr>
          <a:xfrm>
            <a:off x="5504760" y="4527101"/>
            <a:ext cx="702472" cy="152400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17 kg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88" name="Rounded Rectangle 77"/>
          <p:cNvSpPr/>
          <p:nvPr/>
        </p:nvSpPr>
        <p:spPr>
          <a:xfrm>
            <a:off x="7596336" y="4527101"/>
            <a:ext cx="723528" cy="152400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20 kg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89" name="Rounded Rectangle 32"/>
          <p:cNvSpPr/>
          <p:nvPr/>
        </p:nvSpPr>
        <p:spPr>
          <a:xfrm>
            <a:off x="3861792" y="3908373"/>
            <a:ext cx="329848" cy="457200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38100">
            <a:solidFill>
              <a:srgbClr val="00B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kg</a:t>
            </a:r>
            <a:endParaRPr lang="fr-FR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0" name="TextBox 48"/>
          <p:cNvSpPr txBox="1"/>
          <p:nvPr/>
        </p:nvSpPr>
        <p:spPr>
          <a:xfrm rot="19094039">
            <a:off x="4824828" y="3607628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2 </a:t>
            </a:r>
            <a:r>
              <a:rPr lang="fr-FR" sz="1200" dirty="0" err="1" smtClean="0"/>
              <a:t>years</a:t>
            </a:r>
            <a:endParaRPr lang="fr-FR" sz="1200" dirty="0"/>
          </a:p>
        </p:txBody>
      </p:sp>
      <p:sp>
        <p:nvSpPr>
          <p:cNvPr id="91" name="Rounded Rectangle 36"/>
          <p:cNvSpPr/>
          <p:nvPr/>
        </p:nvSpPr>
        <p:spPr>
          <a:xfrm>
            <a:off x="7339136" y="3934794"/>
            <a:ext cx="329848" cy="457200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38100">
            <a:solidFill>
              <a:srgbClr val="00B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fr-F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kg</a:t>
            </a:r>
            <a:endParaRPr lang="fr-FR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" name="TextBox 50"/>
          <p:cNvSpPr txBox="1"/>
          <p:nvPr/>
        </p:nvSpPr>
        <p:spPr>
          <a:xfrm rot="19094039">
            <a:off x="6913060" y="3607628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2 </a:t>
            </a:r>
            <a:r>
              <a:rPr lang="fr-FR" sz="1200" dirty="0" err="1" smtClean="0"/>
              <a:t>years</a:t>
            </a:r>
            <a:endParaRPr lang="fr-FR" sz="1200" dirty="0"/>
          </a:p>
        </p:txBody>
      </p:sp>
      <p:sp>
        <p:nvSpPr>
          <p:cNvPr id="94" name="TextBox 50"/>
          <p:cNvSpPr txBox="1"/>
          <p:nvPr/>
        </p:nvSpPr>
        <p:spPr>
          <a:xfrm rot="19094039">
            <a:off x="7561132" y="3607628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2 </a:t>
            </a:r>
            <a:r>
              <a:rPr lang="fr-FR" sz="1200" dirty="0" err="1" smtClean="0"/>
              <a:t>years</a:t>
            </a:r>
            <a:endParaRPr lang="fr-FR" sz="1200" dirty="0"/>
          </a:p>
        </p:txBody>
      </p:sp>
      <p:sp>
        <p:nvSpPr>
          <p:cNvPr id="96" name="Rounded Rectangle 76"/>
          <p:cNvSpPr/>
          <p:nvPr/>
        </p:nvSpPr>
        <p:spPr>
          <a:xfrm>
            <a:off x="5543232" y="2239888"/>
            <a:ext cx="609600" cy="152400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24 kg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97" name="Rounded Rectangle 78"/>
          <p:cNvSpPr/>
          <p:nvPr/>
        </p:nvSpPr>
        <p:spPr>
          <a:xfrm>
            <a:off x="7661552" y="2239888"/>
            <a:ext cx="609600" cy="152400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36 kg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98" name="Rounded Rectangle 83"/>
          <p:cNvSpPr/>
          <p:nvPr/>
        </p:nvSpPr>
        <p:spPr>
          <a:xfrm>
            <a:off x="3022952" y="4802089"/>
            <a:ext cx="1545704" cy="360040"/>
          </a:xfrm>
          <a:prstGeom prst="roundRect">
            <a:avLst>
              <a:gd name="adj" fmla="val 20759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in 6 </a:t>
            </a:r>
            <a:r>
              <a:rPr lang="fr-FR" sz="1200" dirty="0" err="1" smtClean="0">
                <a:solidFill>
                  <a:schemeClr val="tx1"/>
                </a:solidFill>
              </a:rPr>
              <a:t>years</a:t>
            </a:r>
            <a:endParaRPr lang="fr-FR" sz="1200" dirty="0" smtClean="0">
              <a:solidFill>
                <a:schemeClr val="tx1"/>
              </a:solidFill>
            </a:endParaRPr>
          </a:p>
          <a:p>
            <a:pPr algn="ctr"/>
            <a:r>
              <a:rPr lang="fr-FR" sz="1200" dirty="0" err="1" smtClean="0">
                <a:solidFill>
                  <a:schemeClr val="tx1"/>
                </a:solidFill>
              </a:rPr>
              <a:t>Material</a:t>
            </a:r>
            <a:r>
              <a:rPr lang="fr-FR" sz="1200" dirty="0" smtClean="0">
                <a:solidFill>
                  <a:schemeClr val="tx1"/>
                </a:solidFill>
              </a:rPr>
              <a:t> Gain  + 17 %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99" name="Rounded Rectangle 84"/>
          <p:cNvSpPr/>
          <p:nvPr/>
        </p:nvSpPr>
        <p:spPr>
          <a:xfrm>
            <a:off x="5144720" y="4802088"/>
            <a:ext cx="1584176" cy="371919"/>
          </a:xfrm>
          <a:prstGeom prst="roundRect">
            <a:avLst>
              <a:gd name="adj" fmla="val 20759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in 12 </a:t>
            </a:r>
            <a:r>
              <a:rPr lang="fr-FR" sz="1200" dirty="0" err="1" smtClean="0">
                <a:solidFill>
                  <a:schemeClr val="tx1"/>
                </a:solidFill>
              </a:rPr>
              <a:t>years</a:t>
            </a:r>
            <a:endParaRPr lang="fr-FR" sz="1200" dirty="0" smtClean="0">
              <a:solidFill>
                <a:schemeClr val="tx1"/>
              </a:solidFill>
            </a:endParaRPr>
          </a:p>
          <a:p>
            <a:pPr algn="ctr"/>
            <a:r>
              <a:rPr lang="fr-FR" sz="1200" dirty="0" err="1">
                <a:solidFill>
                  <a:schemeClr val="tx1"/>
                </a:solidFill>
              </a:rPr>
              <a:t>Material</a:t>
            </a:r>
            <a:r>
              <a:rPr lang="fr-FR" sz="1200" dirty="0">
                <a:solidFill>
                  <a:schemeClr val="tx1"/>
                </a:solidFill>
              </a:rPr>
              <a:t> Gain  </a:t>
            </a:r>
            <a:r>
              <a:rPr lang="fr-FR" sz="1200" dirty="0" smtClean="0">
                <a:solidFill>
                  <a:schemeClr val="tx1"/>
                </a:solidFill>
              </a:rPr>
              <a:t>- 29 %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100" name="Rounded Rectangle 85"/>
          <p:cNvSpPr/>
          <p:nvPr/>
        </p:nvSpPr>
        <p:spPr>
          <a:xfrm>
            <a:off x="7232952" y="4802089"/>
            <a:ext cx="1586558" cy="360040"/>
          </a:xfrm>
          <a:prstGeom prst="roundRect">
            <a:avLst>
              <a:gd name="adj" fmla="val 20759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</a:rPr>
              <a:t>i</a:t>
            </a:r>
            <a:r>
              <a:rPr lang="fr-FR" sz="1200" dirty="0" smtClean="0">
                <a:solidFill>
                  <a:schemeClr val="tx1"/>
                </a:solidFill>
              </a:rPr>
              <a:t>n 18 </a:t>
            </a:r>
            <a:r>
              <a:rPr lang="fr-FR" sz="1200" dirty="0" err="1" smtClean="0">
                <a:solidFill>
                  <a:schemeClr val="tx1"/>
                </a:solidFill>
              </a:rPr>
              <a:t>years</a:t>
            </a:r>
            <a:endParaRPr lang="fr-FR" sz="1200" dirty="0" smtClean="0">
              <a:solidFill>
                <a:schemeClr val="tx1"/>
              </a:solidFill>
            </a:endParaRPr>
          </a:p>
          <a:p>
            <a:pPr algn="ctr"/>
            <a:r>
              <a:rPr lang="fr-FR" sz="1200" dirty="0" err="1">
                <a:solidFill>
                  <a:schemeClr val="tx1"/>
                </a:solidFill>
              </a:rPr>
              <a:t>Material</a:t>
            </a:r>
            <a:r>
              <a:rPr lang="fr-FR" sz="1200" dirty="0">
                <a:solidFill>
                  <a:schemeClr val="tx1"/>
                </a:solidFill>
              </a:rPr>
              <a:t> Gain   </a:t>
            </a:r>
            <a:r>
              <a:rPr lang="fr-FR" sz="1200" dirty="0" smtClean="0">
                <a:solidFill>
                  <a:schemeClr val="tx1"/>
                </a:solidFill>
              </a:rPr>
              <a:t>- 45 %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101" name="Rogner un rectangle à un seul coin 100"/>
          <p:cNvSpPr/>
          <p:nvPr/>
        </p:nvSpPr>
        <p:spPr>
          <a:xfrm>
            <a:off x="1907705" y="5333725"/>
            <a:ext cx="6072528" cy="385467"/>
          </a:xfrm>
          <a:prstGeom prst="snip1Rect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/>
              <a:t> </a:t>
            </a:r>
            <a:r>
              <a:rPr lang="fr-FR" sz="2400" b="1" dirty="0" err="1" smtClean="0"/>
              <a:t>Material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Consumption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reduction</a:t>
            </a:r>
            <a:r>
              <a:rPr lang="fr-FR" sz="2400" b="1" dirty="0" smtClean="0"/>
              <a:t>  </a:t>
            </a:r>
            <a:r>
              <a:rPr lang="fr-FR" sz="2400" b="1" dirty="0" err="1" smtClean="0"/>
              <a:t>until</a:t>
            </a:r>
            <a:r>
              <a:rPr lang="fr-FR" sz="2400" b="1" dirty="0" smtClean="0"/>
              <a:t> - 45 %</a:t>
            </a:r>
            <a:endParaRPr lang="fr-FR" sz="2400" dirty="0"/>
          </a:p>
        </p:txBody>
      </p:sp>
      <p:sp>
        <p:nvSpPr>
          <p:cNvPr id="102" name="Rounded Rectangle 74"/>
          <p:cNvSpPr/>
          <p:nvPr/>
        </p:nvSpPr>
        <p:spPr>
          <a:xfrm>
            <a:off x="3458344" y="2239888"/>
            <a:ext cx="609600" cy="152400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12 kg</a:t>
            </a:r>
            <a:endParaRPr lang="fr-FR" sz="1200" dirty="0">
              <a:solidFill>
                <a:schemeClr val="tx1"/>
              </a:solidFill>
            </a:endParaRPr>
          </a:p>
        </p:txBody>
      </p:sp>
      <p:pic>
        <p:nvPicPr>
          <p:cNvPr id="103" name="Picture 2" descr="http://t1.gstatic.com/images?q=tbn:ANd9GcTYFPwDTtCpDIv5jaTg0rG94M_j1WT_aEcb6Od0twDFjnqSxdquZw"/>
          <p:cNvPicPr>
            <a:picLocks noChangeAspect="1" noChangeArrowheads="1"/>
          </p:cNvPicPr>
          <p:nvPr/>
        </p:nvPicPr>
        <p:blipFill rotWithShape="1">
          <a:blip r:embed="rId9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5" r="12244"/>
          <a:stretch/>
        </p:blipFill>
        <p:spPr bwMode="auto">
          <a:xfrm>
            <a:off x="1399232" y="76200"/>
            <a:ext cx="94052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2" descr="http://t1.gstatic.com/images?q=tbn:ANd9GcTYFPwDTtCpDIv5jaTg0rG94M_j1WT_aEcb6Od0twDFjnqSxdquZw"/>
          <p:cNvPicPr>
            <a:picLocks noChangeAspect="1" noChangeArrowheads="1"/>
          </p:cNvPicPr>
          <p:nvPr/>
        </p:nvPicPr>
        <p:blipFill rotWithShape="1">
          <a:blip r:embed="rId9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5" r="12244"/>
          <a:stretch/>
        </p:blipFill>
        <p:spPr bwMode="auto">
          <a:xfrm>
            <a:off x="1403648" y="2422376"/>
            <a:ext cx="94052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" name="Rectangle à coins arrondis 109"/>
          <p:cNvSpPr/>
          <p:nvPr/>
        </p:nvSpPr>
        <p:spPr>
          <a:xfrm>
            <a:off x="1872635" y="2786097"/>
            <a:ext cx="6178694" cy="207887"/>
          </a:xfrm>
          <a:prstGeom prst="roundRect">
            <a:avLst/>
          </a:prstGeom>
          <a:solidFill>
            <a:srgbClr val="FF99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1" name="ZoneTexte 110"/>
          <p:cNvSpPr txBox="1"/>
          <p:nvPr/>
        </p:nvSpPr>
        <p:spPr>
          <a:xfrm>
            <a:off x="2768456" y="2482035"/>
            <a:ext cx="3911318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r-FR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Service </a:t>
            </a:r>
            <a:r>
              <a:rPr lang="fr-FR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bundles </a:t>
            </a:r>
            <a:r>
              <a:rPr lang="fr-FR" sz="1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</a:t>
            </a:r>
            <a:r>
              <a:rPr lang="fr-FR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module Upgrades</a:t>
            </a:r>
          </a:p>
        </p:txBody>
      </p:sp>
      <p:sp>
        <p:nvSpPr>
          <p:cNvPr id="112" name="Flèche droite 111"/>
          <p:cNvSpPr/>
          <p:nvPr/>
        </p:nvSpPr>
        <p:spPr>
          <a:xfrm>
            <a:off x="755575" y="2713856"/>
            <a:ext cx="1045051" cy="339153"/>
          </a:xfrm>
          <a:prstGeom prst="rightArrow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pic>
        <p:nvPicPr>
          <p:cNvPr id="113" name="Picture 2"/>
          <p:cNvPicPr>
            <a:picLocks noChangeAspect="1" noChangeArrowheads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6356" y="4562672"/>
            <a:ext cx="1292073" cy="1292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720" y="2723142"/>
            <a:ext cx="341096" cy="278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5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792" y="2713856"/>
            <a:ext cx="341096" cy="278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6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864" y="2713856"/>
            <a:ext cx="341096" cy="278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7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944" y="2745455"/>
            <a:ext cx="341096" cy="278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8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016" y="2736169"/>
            <a:ext cx="341096" cy="278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9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088" y="2736169"/>
            <a:ext cx="341096" cy="278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741289"/>
            <a:ext cx="341096" cy="278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5240" y="2732003"/>
            <a:ext cx="341096" cy="278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713856"/>
            <a:ext cx="341096" cy="278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" name="Rectangle à coins arrondis 122"/>
          <p:cNvSpPr/>
          <p:nvPr/>
        </p:nvSpPr>
        <p:spPr>
          <a:xfrm rot="21447541">
            <a:off x="2878716" y="5757290"/>
            <a:ext cx="3587409" cy="453237"/>
          </a:xfrm>
          <a:prstGeom prst="roundRect">
            <a:avLst/>
          </a:prstGeom>
          <a:solidFill>
            <a:srgbClr val="ADFF5B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err="1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Energy</a:t>
            </a:r>
            <a:r>
              <a:rPr lang="fr-FR" sz="1600" b="1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r>
              <a:rPr lang="fr-FR" sz="1600" b="1" dirty="0" err="1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consumption</a:t>
            </a:r>
            <a:r>
              <a:rPr lang="fr-FR" sz="1600" b="1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r>
              <a:rPr lang="fr-FR" sz="1600" b="1" dirty="0" err="1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reduction</a:t>
            </a:r>
            <a:r>
              <a:rPr lang="fr-FR" sz="1600" b="1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</a:p>
        </p:txBody>
      </p:sp>
      <p:sp>
        <p:nvSpPr>
          <p:cNvPr id="124" name="Flèche vers le bas 123"/>
          <p:cNvSpPr/>
          <p:nvPr/>
        </p:nvSpPr>
        <p:spPr>
          <a:xfrm>
            <a:off x="2578328" y="3587939"/>
            <a:ext cx="190128" cy="339549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5" name="Rectangle à coins arrondis 124"/>
          <p:cNvSpPr/>
          <p:nvPr/>
        </p:nvSpPr>
        <p:spPr>
          <a:xfrm>
            <a:off x="2359812" y="3001888"/>
            <a:ext cx="622223" cy="648072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6" name="Picture 2" descr="http://upload.wikimedia.org/wikipedia/commons/thumb/a/a3/Recycling_symbol2.svg/220px-Recycling_symbol2.svg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2864" y="4697744"/>
            <a:ext cx="340944" cy="330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2" descr="http://t1.gstatic.com/images?q=tbn:ANd9GcTYFPwDTtCpDIv5jaTg0rG94M_j1WT_aEcb6Od0twDFjnqSxdquZw"/>
          <p:cNvPicPr>
            <a:picLocks noChangeAspect="1" noChangeArrowheads="1"/>
          </p:cNvPicPr>
          <p:nvPr/>
        </p:nvPicPr>
        <p:blipFill rotWithShape="1">
          <a:blip r:embed="rId13" cstate="email">
            <a:grayscl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09691" y="179046"/>
            <a:ext cx="898046" cy="1309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7" name="Picture 2" descr="https://encrypted-tbn1.gstatic.com/images?q=tbn:ANd9GcRyaMfmAlIYYS0wnl75Odrnt5EZtTdSnDrRdX6qN4J77Bz19B72"/>
          <p:cNvPicPr>
            <a:picLocks noChangeAspect="1" noChangeArrowheads="1"/>
          </p:cNvPicPr>
          <p:nvPr/>
        </p:nvPicPr>
        <p:blipFill>
          <a:blip r:embed="rId1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6600" y="76200"/>
            <a:ext cx="1393104" cy="13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" name="Picture 6" descr="https://encrypted-tbn0.gstatic.com/images?q=tbn:ANd9GcRXxhaKMyoMcmNJkJpr_WwwsvZDQA_Mu9Pm4AQW0cEf4n03PuQ3"/>
          <p:cNvPicPr>
            <a:picLocks noChangeAspect="1" noChangeArrowheads="1"/>
          </p:cNvPicPr>
          <p:nvPr/>
        </p:nvPicPr>
        <p:blipFill rotWithShape="1">
          <a:blip r:embed="rId1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02131" y="109442"/>
            <a:ext cx="1277517" cy="1362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Image 103"/>
          <p:cNvPicPr>
            <a:picLocks noChangeAspect="1"/>
          </p:cNvPicPr>
          <p:nvPr/>
        </p:nvPicPr>
        <p:blipFill>
          <a:blip r:embed="rId1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927" y="3103893"/>
            <a:ext cx="717233" cy="574358"/>
          </a:xfrm>
          <a:prstGeom prst="rect">
            <a:avLst/>
          </a:prstGeom>
        </p:spPr>
      </p:pic>
      <p:pic>
        <p:nvPicPr>
          <p:cNvPr id="129" name="Picture 3"/>
          <p:cNvPicPr>
            <a:picLocks noChangeAspect="1" noChangeArrowheads="1"/>
          </p:cNvPicPr>
          <p:nvPr/>
        </p:nvPicPr>
        <p:blipFill>
          <a:blip r:embed="rId18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5567" y="2987000"/>
            <a:ext cx="683733" cy="706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2" name="Picture 5"/>
          <p:cNvPicPr>
            <a:picLocks noChangeAspect="1" noChangeArrowheads="1"/>
          </p:cNvPicPr>
          <p:nvPr/>
        </p:nvPicPr>
        <p:blipFill>
          <a:blip r:embed="rId19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005138"/>
            <a:ext cx="554831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" name="Picture 6"/>
          <p:cNvPicPr>
            <a:picLocks noChangeAspect="1" noChangeArrowheads="1"/>
          </p:cNvPicPr>
          <p:nvPr/>
        </p:nvPicPr>
        <p:blipFill>
          <a:blip r:embed="rId20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008" y="3076155"/>
            <a:ext cx="525870" cy="602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4" name="Picture 7"/>
          <p:cNvPicPr>
            <a:picLocks noChangeAspect="1" noChangeArrowheads="1"/>
          </p:cNvPicPr>
          <p:nvPr/>
        </p:nvPicPr>
        <p:blipFill>
          <a:blip r:embed="rId21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44" y="2971800"/>
            <a:ext cx="761342" cy="643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5" name="ZoneTexte 134"/>
          <p:cNvSpPr txBox="1"/>
          <p:nvPr/>
        </p:nvSpPr>
        <p:spPr>
          <a:xfrm>
            <a:off x="183976" y="5786735"/>
            <a:ext cx="1187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err="1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Earth</a:t>
            </a:r>
            <a:endParaRPr lang="fr-FR" sz="2400" b="1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814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86" grpId="0" animBg="1"/>
      <p:bldP spid="87" grpId="0" animBg="1"/>
      <p:bldP spid="88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10" grpId="0" animBg="1"/>
      <p:bldP spid="111" grpId="0"/>
      <p:bldP spid="112" grpId="0" animBg="1"/>
      <p:bldP spid="123" grpId="0" animBg="1"/>
      <p:bldP spid="124" grpId="0" animBg="1"/>
      <p:bldP spid="1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Rectangle à coins arrondis 106"/>
          <p:cNvSpPr/>
          <p:nvPr/>
        </p:nvSpPr>
        <p:spPr>
          <a:xfrm>
            <a:off x="-563017" y="4514056"/>
            <a:ext cx="2038288" cy="1658144"/>
          </a:xfrm>
          <a:prstGeom prst="roundRect">
            <a:avLst>
              <a:gd name="adj" fmla="val 7415"/>
            </a:avLst>
          </a:prstGeom>
          <a:solidFill>
            <a:schemeClr val="bg1"/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1" name="Picture 21" descr="Capture d’écran 2011-09-01 à 21.10.43.png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3676777" y="3130754"/>
            <a:ext cx="666667" cy="520635"/>
          </a:xfrm>
          <a:prstGeom prst="rect">
            <a:avLst/>
          </a:prstGeom>
        </p:spPr>
      </p:pic>
      <p:pic>
        <p:nvPicPr>
          <p:cNvPr id="99" name="Image 98"/>
          <p:cNvPicPr>
            <a:picLocks noChangeAspect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41150">
            <a:off x="5733485" y="3135955"/>
            <a:ext cx="813880" cy="60475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305800" y="6356350"/>
            <a:ext cx="381000" cy="365125"/>
          </a:xfrm>
        </p:spPr>
        <p:txBody>
          <a:bodyPr/>
          <a:lstStyle/>
          <a:p>
            <a:pPr algn="r"/>
            <a:fld id="{B6F15528-21DE-4FAA-801E-634DDDAF4B2B}" type="slidenum">
              <a:rPr lang="en-US" smtClean="0"/>
              <a:pPr algn="r"/>
              <a:t>6</a:t>
            </a:fld>
            <a:endParaRPr lang="en-US" dirty="0"/>
          </a:p>
        </p:txBody>
      </p:sp>
      <p:pic>
        <p:nvPicPr>
          <p:cNvPr id="7" name="Picture 4" descr="http://lismma.supmeca.fr/sites/default/files/pageaccueil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9" r="18286"/>
          <a:stretch/>
        </p:blipFill>
        <p:spPr bwMode="auto">
          <a:xfrm>
            <a:off x="152400" y="6346347"/>
            <a:ext cx="633872" cy="446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512" y="6407905"/>
            <a:ext cx="723519" cy="342465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94" b="11746"/>
          <a:stretch/>
        </p:blipFill>
        <p:spPr bwMode="auto">
          <a:xfrm>
            <a:off x="1838450" y="6384067"/>
            <a:ext cx="980950" cy="37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58"/>
          <p:cNvCxnSpPr/>
          <p:nvPr/>
        </p:nvCxnSpPr>
        <p:spPr>
          <a:xfrm>
            <a:off x="2003594" y="4024201"/>
            <a:ext cx="4402" cy="1363685"/>
          </a:xfrm>
          <a:prstGeom prst="line">
            <a:avLst/>
          </a:prstGeom>
          <a:ln w="25400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58"/>
          <p:cNvCxnSpPr/>
          <p:nvPr/>
        </p:nvCxnSpPr>
        <p:spPr>
          <a:xfrm>
            <a:off x="3398538" y="3947726"/>
            <a:ext cx="0" cy="1440160"/>
          </a:xfrm>
          <a:prstGeom prst="line">
            <a:avLst/>
          </a:prstGeom>
          <a:ln w="25400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58"/>
          <p:cNvCxnSpPr/>
          <p:nvPr/>
        </p:nvCxnSpPr>
        <p:spPr>
          <a:xfrm>
            <a:off x="4114006" y="3956854"/>
            <a:ext cx="0" cy="1440160"/>
          </a:xfrm>
          <a:prstGeom prst="line">
            <a:avLst/>
          </a:prstGeom>
          <a:ln w="25400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58"/>
          <p:cNvCxnSpPr/>
          <p:nvPr/>
        </p:nvCxnSpPr>
        <p:spPr>
          <a:xfrm>
            <a:off x="4830888" y="3988197"/>
            <a:ext cx="0" cy="1440160"/>
          </a:xfrm>
          <a:prstGeom prst="line">
            <a:avLst/>
          </a:prstGeom>
          <a:ln w="25400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58"/>
          <p:cNvCxnSpPr/>
          <p:nvPr/>
        </p:nvCxnSpPr>
        <p:spPr>
          <a:xfrm>
            <a:off x="5503118" y="3974147"/>
            <a:ext cx="0" cy="1440160"/>
          </a:xfrm>
          <a:prstGeom prst="line">
            <a:avLst/>
          </a:prstGeom>
          <a:ln w="25400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58"/>
          <p:cNvCxnSpPr/>
          <p:nvPr/>
        </p:nvCxnSpPr>
        <p:spPr>
          <a:xfrm>
            <a:off x="6203506" y="3974147"/>
            <a:ext cx="0" cy="1440160"/>
          </a:xfrm>
          <a:prstGeom prst="line">
            <a:avLst/>
          </a:prstGeom>
          <a:ln w="25400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58"/>
          <p:cNvCxnSpPr/>
          <p:nvPr/>
        </p:nvCxnSpPr>
        <p:spPr>
          <a:xfrm>
            <a:off x="6864828" y="3988197"/>
            <a:ext cx="0" cy="1440160"/>
          </a:xfrm>
          <a:prstGeom prst="line">
            <a:avLst/>
          </a:prstGeom>
          <a:ln w="25400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58"/>
          <p:cNvCxnSpPr/>
          <p:nvPr/>
        </p:nvCxnSpPr>
        <p:spPr>
          <a:xfrm>
            <a:off x="7591484" y="3974147"/>
            <a:ext cx="0" cy="1440160"/>
          </a:xfrm>
          <a:prstGeom prst="line">
            <a:avLst/>
          </a:prstGeom>
          <a:ln w="25400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Picture 2" descr="http://t1.gstatic.com/images?q=tbn:ANd9GcTYFPwDTtCpDIv5jaTg0rG94M_j1WT_aEcb6Od0twDFjnqSxdquZw"/>
          <p:cNvPicPr>
            <a:picLocks noChangeAspect="1" noChangeArrowheads="1"/>
          </p:cNvPicPr>
          <p:nvPr/>
        </p:nvPicPr>
        <p:blipFill rotWithShape="1">
          <a:blip r:embed="rId8" cstate="email">
            <a:grayscl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017354" y="143749"/>
            <a:ext cx="898046" cy="1309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s://encrypted-tbn1.gstatic.com/images?q=tbn:ANd9GcRyaMfmAlIYYS0wnl75Odrnt5EZtTdSnDrRdX6qN4J77Bz19B72"/>
          <p:cNvPicPr>
            <a:picLocks noChangeAspect="1" noChangeArrowheads="1"/>
          </p:cNvPicPr>
          <p:nvPr/>
        </p:nvPicPr>
        <p:blipFill>
          <a:blip r:embed="rId10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4263" y="40903"/>
            <a:ext cx="1393104" cy="13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https://encrypted-tbn0.gstatic.com/images?q=tbn:ANd9GcRXxhaKMyoMcmNJkJpr_WwwsvZDQA_Mu9Pm4AQW0cEf4n03PuQ3"/>
          <p:cNvPicPr>
            <a:picLocks noChangeAspect="1" noChangeArrowheads="1"/>
          </p:cNvPicPr>
          <p:nvPr/>
        </p:nvPicPr>
        <p:blipFill rotWithShape="1">
          <a:blip r:embed="rId11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09794" y="74145"/>
            <a:ext cx="1277517" cy="1362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ounded Rectangle 71"/>
          <p:cNvSpPr/>
          <p:nvPr/>
        </p:nvSpPr>
        <p:spPr>
          <a:xfrm>
            <a:off x="275402" y="1513855"/>
            <a:ext cx="1872208" cy="43204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b="1" dirty="0" err="1" smtClean="0">
                <a:solidFill>
                  <a:schemeClr val="tx1"/>
                </a:solidFill>
              </a:rPr>
              <a:t>Conventional</a:t>
            </a:r>
            <a:r>
              <a:rPr lang="fr-FR" sz="1400" b="1" dirty="0" smtClean="0">
                <a:solidFill>
                  <a:schemeClr val="tx1"/>
                </a:solidFill>
              </a:rPr>
              <a:t> Product</a:t>
            </a:r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656506" y="1447527"/>
            <a:ext cx="609600" cy="6096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12 kg</a:t>
            </a:r>
            <a:endParaRPr lang="fr-FR" sz="1400" dirty="0"/>
          </a:p>
        </p:txBody>
      </p:sp>
      <p:cxnSp>
        <p:nvCxnSpPr>
          <p:cNvPr id="30" name="Straight Arrow Connector 12"/>
          <p:cNvCxnSpPr>
            <a:stCxn id="29" idx="3"/>
          </p:cNvCxnSpPr>
          <p:nvPr/>
        </p:nvCxnSpPr>
        <p:spPr>
          <a:xfrm>
            <a:off x="2266106" y="1752327"/>
            <a:ext cx="6214864" cy="2977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8147219" y="1447527"/>
            <a:ext cx="115200" cy="6096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dirty="0"/>
          </a:p>
        </p:txBody>
      </p:sp>
      <p:sp>
        <p:nvSpPr>
          <p:cNvPr id="32" name="Rectangle 31"/>
          <p:cNvSpPr/>
          <p:nvPr/>
        </p:nvSpPr>
        <p:spPr>
          <a:xfrm>
            <a:off x="6032698" y="1447527"/>
            <a:ext cx="609600" cy="6096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12 kg</a:t>
            </a:r>
            <a:endParaRPr lang="fr-FR" sz="1400" dirty="0"/>
          </a:p>
        </p:txBody>
      </p:sp>
      <p:sp>
        <p:nvSpPr>
          <p:cNvPr id="33" name="Rectangle 32"/>
          <p:cNvSpPr/>
          <p:nvPr/>
        </p:nvSpPr>
        <p:spPr>
          <a:xfrm>
            <a:off x="3944466" y="1447527"/>
            <a:ext cx="609600" cy="6096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12 kg</a:t>
            </a:r>
            <a:endParaRPr lang="fr-FR" sz="1400" dirty="0"/>
          </a:p>
        </p:txBody>
      </p:sp>
      <p:sp>
        <p:nvSpPr>
          <p:cNvPr id="34" name="TextBox 29"/>
          <p:cNvSpPr txBox="1"/>
          <p:nvPr/>
        </p:nvSpPr>
        <p:spPr>
          <a:xfrm>
            <a:off x="2674218" y="1447527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6 </a:t>
            </a:r>
            <a:r>
              <a:rPr lang="fr-FR" sz="1400" dirty="0" err="1" smtClean="0"/>
              <a:t>years</a:t>
            </a:r>
            <a:endParaRPr lang="fr-FR" sz="1400" dirty="0"/>
          </a:p>
        </p:txBody>
      </p:sp>
      <p:sp>
        <p:nvSpPr>
          <p:cNvPr id="35" name="TextBox 30"/>
          <p:cNvSpPr txBox="1"/>
          <p:nvPr/>
        </p:nvSpPr>
        <p:spPr>
          <a:xfrm>
            <a:off x="4738144" y="1447527"/>
            <a:ext cx="10065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6 </a:t>
            </a:r>
            <a:r>
              <a:rPr lang="fr-FR" sz="1400" dirty="0" err="1" smtClean="0"/>
              <a:t>years</a:t>
            </a:r>
            <a:endParaRPr lang="fr-FR" sz="1400" dirty="0"/>
          </a:p>
        </p:txBody>
      </p:sp>
      <p:sp>
        <p:nvSpPr>
          <p:cNvPr id="36" name="TextBox 42"/>
          <p:cNvSpPr txBox="1"/>
          <p:nvPr/>
        </p:nvSpPr>
        <p:spPr>
          <a:xfrm>
            <a:off x="6994698" y="1447527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6 </a:t>
            </a:r>
            <a:r>
              <a:rPr lang="fr-FR" sz="1400" dirty="0" err="1" smtClean="0"/>
              <a:t>years</a:t>
            </a:r>
            <a:endParaRPr lang="fr-FR" sz="1400" dirty="0"/>
          </a:p>
        </p:txBody>
      </p:sp>
      <p:sp>
        <p:nvSpPr>
          <p:cNvPr id="37" name="Rounded Rectangle 72"/>
          <p:cNvSpPr/>
          <p:nvPr/>
        </p:nvSpPr>
        <p:spPr>
          <a:xfrm>
            <a:off x="275402" y="3922299"/>
            <a:ext cx="1728192" cy="460719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b="1" dirty="0" err="1" smtClean="0"/>
              <a:t>Upgradable</a:t>
            </a:r>
            <a:endParaRPr lang="fr-FR" sz="1400" b="1" dirty="0" smtClean="0"/>
          </a:p>
          <a:p>
            <a:r>
              <a:rPr lang="fr-FR" sz="1400" b="1" dirty="0" smtClean="0"/>
              <a:t>System</a:t>
            </a:r>
            <a:endParaRPr lang="fr-FR" sz="1400" b="1" dirty="0"/>
          </a:p>
        </p:txBody>
      </p:sp>
      <p:cxnSp>
        <p:nvCxnSpPr>
          <p:cNvPr id="38" name="Straight Connector 58"/>
          <p:cNvCxnSpPr/>
          <p:nvPr/>
        </p:nvCxnSpPr>
        <p:spPr>
          <a:xfrm>
            <a:off x="2766814" y="3952193"/>
            <a:ext cx="0" cy="1440160"/>
          </a:xfrm>
          <a:prstGeom prst="line">
            <a:avLst/>
          </a:prstGeom>
          <a:ln w="25400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57"/>
          <p:cNvCxnSpPr/>
          <p:nvPr/>
        </p:nvCxnSpPr>
        <p:spPr>
          <a:xfrm>
            <a:off x="2007996" y="2020006"/>
            <a:ext cx="0" cy="397161"/>
          </a:xfrm>
          <a:prstGeom prst="line">
            <a:avLst/>
          </a:prstGeom>
          <a:ln w="25400" cap="flat" cmpd="sng" algn="ctr">
            <a:solidFill>
              <a:schemeClr val="bg1">
                <a:lumMod val="50000"/>
              </a:schemeClr>
            </a:solidFill>
            <a:prstDash val="sys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1656506" y="3851035"/>
            <a:ext cx="609600" cy="6096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12 kg</a:t>
            </a:r>
            <a:endParaRPr lang="fr-FR" sz="1400" dirty="0"/>
          </a:p>
        </p:txBody>
      </p:sp>
      <p:cxnSp>
        <p:nvCxnSpPr>
          <p:cNvPr id="41" name="Straight Arrow Connector 24"/>
          <p:cNvCxnSpPr>
            <a:stCxn id="40" idx="3"/>
          </p:cNvCxnSpPr>
          <p:nvPr/>
        </p:nvCxnSpPr>
        <p:spPr>
          <a:xfrm>
            <a:off x="2266106" y="4155835"/>
            <a:ext cx="6214864" cy="5846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Rounded Rectangle 31"/>
          <p:cNvSpPr/>
          <p:nvPr/>
        </p:nvSpPr>
        <p:spPr>
          <a:xfrm>
            <a:off x="2590800" y="3922574"/>
            <a:ext cx="322999" cy="45720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rgbClr val="00B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200" dirty="0" smtClean="0"/>
              <a:t>1kg</a:t>
            </a:r>
            <a:endParaRPr lang="fr-FR" sz="1200" dirty="0"/>
          </a:p>
        </p:txBody>
      </p:sp>
      <p:sp>
        <p:nvSpPr>
          <p:cNvPr id="43" name="Rounded Rectangle 32"/>
          <p:cNvSpPr/>
          <p:nvPr/>
        </p:nvSpPr>
        <p:spPr>
          <a:xfrm>
            <a:off x="3238872" y="3927235"/>
            <a:ext cx="322999" cy="45720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rgbClr val="00B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200" dirty="0" smtClean="0"/>
              <a:t>1 kg</a:t>
            </a:r>
            <a:endParaRPr lang="fr-FR" sz="1200" dirty="0"/>
          </a:p>
        </p:txBody>
      </p:sp>
      <p:sp>
        <p:nvSpPr>
          <p:cNvPr id="44" name="Rounded Rectangle 33"/>
          <p:cNvSpPr/>
          <p:nvPr/>
        </p:nvSpPr>
        <p:spPr>
          <a:xfrm>
            <a:off x="4658072" y="3927235"/>
            <a:ext cx="322999" cy="45720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rgbClr val="00B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200" dirty="0" smtClean="0"/>
              <a:t>1 kg</a:t>
            </a:r>
            <a:endParaRPr lang="fr-FR" sz="1200" dirty="0"/>
          </a:p>
        </p:txBody>
      </p:sp>
      <p:sp>
        <p:nvSpPr>
          <p:cNvPr id="45" name="Rounded Rectangle 34"/>
          <p:cNvSpPr/>
          <p:nvPr/>
        </p:nvSpPr>
        <p:spPr>
          <a:xfrm>
            <a:off x="5327104" y="3927235"/>
            <a:ext cx="322999" cy="45720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rgbClr val="00B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200" dirty="0" smtClean="0"/>
              <a:t>1 kg</a:t>
            </a:r>
            <a:endParaRPr lang="fr-FR" sz="1200" dirty="0"/>
          </a:p>
        </p:txBody>
      </p:sp>
      <p:sp>
        <p:nvSpPr>
          <p:cNvPr id="46" name="Rounded Rectangle 35"/>
          <p:cNvSpPr/>
          <p:nvPr/>
        </p:nvSpPr>
        <p:spPr>
          <a:xfrm>
            <a:off x="6026224" y="3927235"/>
            <a:ext cx="322999" cy="45720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rgbClr val="00B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200" dirty="0" smtClean="0"/>
              <a:t>1 kg</a:t>
            </a:r>
            <a:endParaRPr lang="fr-FR" sz="1200" dirty="0"/>
          </a:p>
        </p:txBody>
      </p:sp>
      <p:sp>
        <p:nvSpPr>
          <p:cNvPr id="47" name="Rounded Rectangle 36"/>
          <p:cNvSpPr/>
          <p:nvPr/>
        </p:nvSpPr>
        <p:spPr>
          <a:xfrm>
            <a:off x="6695256" y="3927235"/>
            <a:ext cx="322999" cy="45720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rgbClr val="00B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200" dirty="0" smtClean="0"/>
              <a:t>1 kg</a:t>
            </a:r>
            <a:endParaRPr lang="fr-FR" sz="1200" dirty="0"/>
          </a:p>
        </p:txBody>
      </p:sp>
      <p:sp>
        <p:nvSpPr>
          <p:cNvPr id="48" name="TextBox 45"/>
          <p:cNvSpPr txBox="1"/>
          <p:nvPr/>
        </p:nvSpPr>
        <p:spPr>
          <a:xfrm rot="19094039">
            <a:off x="2184414" y="3594223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2 </a:t>
            </a:r>
            <a:r>
              <a:rPr lang="fr-FR" sz="1200" dirty="0" err="1" smtClean="0"/>
              <a:t>years</a:t>
            </a:r>
            <a:endParaRPr lang="fr-FR" sz="1200" dirty="0"/>
          </a:p>
        </p:txBody>
      </p:sp>
      <p:sp>
        <p:nvSpPr>
          <p:cNvPr id="49" name="TextBox 46"/>
          <p:cNvSpPr txBox="1"/>
          <p:nvPr/>
        </p:nvSpPr>
        <p:spPr>
          <a:xfrm rot="19094039">
            <a:off x="2850094" y="3597146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2 </a:t>
            </a:r>
            <a:r>
              <a:rPr lang="fr-FR" sz="1200" dirty="0" err="1" smtClean="0"/>
              <a:t>years</a:t>
            </a:r>
            <a:endParaRPr lang="fr-FR" sz="1200" dirty="0"/>
          </a:p>
        </p:txBody>
      </p:sp>
      <p:sp>
        <p:nvSpPr>
          <p:cNvPr id="50" name="TextBox 47"/>
          <p:cNvSpPr txBox="1"/>
          <p:nvPr/>
        </p:nvSpPr>
        <p:spPr>
          <a:xfrm rot="19094039">
            <a:off x="3498166" y="3597146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2 </a:t>
            </a:r>
            <a:r>
              <a:rPr lang="fr-FR" sz="1200" dirty="0" err="1" smtClean="0"/>
              <a:t>years</a:t>
            </a:r>
            <a:endParaRPr lang="fr-FR" sz="1200" dirty="0"/>
          </a:p>
        </p:txBody>
      </p:sp>
      <p:sp>
        <p:nvSpPr>
          <p:cNvPr id="51" name="TextBox 48"/>
          <p:cNvSpPr txBox="1"/>
          <p:nvPr/>
        </p:nvSpPr>
        <p:spPr>
          <a:xfrm rot="19094039">
            <a:off x="4218246" y="3600069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2 </a:t>
            </a:r>
            <a:r>
              <a:rPr lang="fr-FR" sz="1200" dirty="0" err="1" smtClean="0"/>
              <a:t>years</a:t>
            </a:r>
            <a:endParaRPr lang="fr-FR" sz="1200" dirty="0"/>
          </a:p>
        </p:txBody>
      </p:sp>
      <p:sp>
        <p:nvSpPr>
          <p:cNvPr id="52" name="TextBox 49"/>
          <p:cNvSpPr txBox="1"/>
          <p:nvPr/>
        </p:nvSpPr>
        <p:spPr>
          <a:xfrm rot="19094039">
            <a:off x="5586398" y="3597146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2 </a:t>
            </a:r>
            <a:r>
              <a:rPr lang="fr-FR" sz="1200" dirty="0" err="1" smtClean="0"/>
              <a:t>years</a:t>
            </a:r>
            <a:endParaRPr lang="fr-FR" sz="1200" dirty="0"/>
          </a:p>
        </p:txBody>
      </p:sp>
      <p:sp>
        <p:nvSpPr>
          <p:cNvPr id="53" name="TextBox 50"/>
          <p:cNvSpPr txBox="1"/>
          <p:nvPr/>
        </p:nvSpPr>
        <p:spPr>
          <a:xfrm rot="19094039">
            <a:off x="6288870" y="3600069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2 </a:t>
            </a:r>
            <a:r>
              <a:rPr lang="fr-FR" sz="1200" dirty="0" err="1" smtClean="0"/>
              <a:t>years</a:t>
            </a:r>
            <a:endParaRPr lang="fr-FR" sz="1200" dirty="0"/>
          </a:p>
        </p:txBody>
      </p:sp>
      <p:sp>
        <p:nvSpPr>
          <p:cNvPr id="54" name="Rounded Rectangle 32"/>
          <p:cNvSpPr/>
          <p:nvPr/>
        </p:nvSpPr>
        <p:spPr>
          <a:xfrm>
            <a:off x="3937992" y="3918107"/>
            <a:ext cx="322999" cy="45720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rgbClr val="00B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200" dirty="0" smtClean="0"/>
              <a:t>1 kg</a:t>
            </a:r>
            <a:endParaRPr lang="fr-FR" sz="1200" dirty="0"/>
          </a:p>
        </p:txBody>
      </p:sp>
      <p:sp>
        <p:nvSpPr>
          <p:cNvPr id="55" name="TextBox 48"/>
          <p:cNvSpPr txBox="1"/>
          <p:nvPr/>
        </p:nvSpPr>
        <p:spPr>
          <a:xfrm rot="19094039">
            <a:off x="4920718" y="3617362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2 </a:t>
            </a:r>
            <a:r>
              <a:rPr lang="fr-FR" sz="1200" dirty="0" err="1" smtClean="0"/>
              <a:t>years</a:t>
            </a:r>
            <a:endParaRPr lang="fr-FR" sz="1200" dirty="0"/>
          </a:p>
        </p:txBody>
      </p:sp>
      <p:sp>
        <p:nvSpPr>
          <p:cNvPr id="56" name="Rounded Rectangle 36"/>
          <p:cNvSpPr/>
          <p:nvPr/>
        </p:nvSpPr>
        <p:spPr>
          <a:xfrm>
            <a:off x="7415336" y="3944528"/>
            <a:ext cx="322999" cy="45720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rgbClr val="00B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200" dirty="0"/>
              <a:t>1</a:t>
            </a:r>
            <a:r>
              <a:rPr lang="fr-FR" sz="1200" dirty="0" smtClean="0"/>
              <a:t> kg</a:t>
            </a:r>
            <a:endParaRPr lang="fr-FR" sz="1200" dirty="0"/>
          </a:p>
        </p:txBody>
      </p:sp>
      <p:sp>
        <p:nvSpPr>
          <p:cNvPr id="57" name="TextBox 50"/>
          <p:cNvSpPr txBox="1"/>
          <p:nvPr/>
        </p:nvSpPr>
        <p:spPr>
          <a:xfrm rot="19094039">
            <a:off x="7008950" y="3617362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2 </a:t>
            </a:r>
            <a:r>
              <a:rPr lang="fr-FR" sz="1200" dirty="0" err="1" smtClean="0"/>
              <a:t>years</a:t>
            </a:r>
            <a:endParaRPr lang="fr-FR" sz="1200" dirty="0"/>
          </a:p>
        </p:txBody>
      </p:sp>
      <p:sp>
        <p:nvSpPr>
          <p:cNvPr id="58" name="Rounded Rectangle 36"/>
          <p:cNvSpPr/>
          <p:nvPr/>
        </p:nvSpPr>
        <p:spPr>
          <a:xfrm flipH="1">
            <a:off x="8120929" y="3851035"/>
            <a:ext cx="115200" cy="60960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 w="76200">
            <a:solidFill>
              <a:srgbClr val="00B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fr-FR" sz="1200" dirty="0"/>
          </a:p>
        </p:txBody>
      </p:sp>
      <p:sp>
        <p:nvSpPr>
          <p:cNvPr id="59" name="TextBox 50"/>
          <p:cNvSpPr txBox="1"/>
          <p:nvPr/>
        </p:nvSpPr>
        <p:spPr>
          <a:xfrm rot="19094039">
            <a:off x="7657022" y="3617362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2 </a:t>
            </a:r>
            <a:r>
              <a:rPr lang="fr-FR" sz="1200" dirty="0" err="1" smtClean="0"/>
              <a:t>years</a:t>
            </a:r>
            <a:endParaRPr lang="fr-FR" sz="1200" dirty="0"/>
          </a:p>
        </p:txBody>
      </p:sp>
      <p:pic>
        <p:nvPicPr>
          <p:cNvPr id="61" name="Picture 2" descr="http://t1.gstatic.com/images?q=tbn:ANd9GcTYFPwDTtCpDIv5jaTg0rG94M_j1WT_aEcb6Od0twDFjnqSxdquZw"/>
          <p:cNvPicPr>
            <a:picLocks noChangeAspect="1" noChangeArrowheads="1"/>
          </p:cNvPicPr>
          <p:nvPr/>
        </p:nvPicPr>
        <p:blipFill rotWithShape="1">
          <a:blip r:embed="rId12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95122" y="37455"/>
            <a:ext cx="94052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http://t1.gstatic.com/images?q=tbn:ANd9GcTYFPwDTtCpDIv5jaTg0rG94M_j1WT_aEcb6Od0twDFjnqSxdquZw"/>
          <p:cNvPicPr>
            <a:picLocks noChangeAspect="1" noChangeArrowheads="1"/>
          </p:cNvPicPr>
          <p:nvPr/>
        </p:nvPicPr>
        <p:blipFill rotWithShape="1">
          <a:blip r:embed="rId12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99538" y="2432110"/>
            <a:ext cx="94052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3" name="Connecteur droit avec flèche 62"/>
          <p:cNvCxnSpPr>
            <a:stCxn id="71" idx="0"/>
            <a:endCxn id="42" idx="2"/>
          </p:cNvCxnSpPr>
          <p:nvPr/>
        </p:nvCxnSpPr>
        <p:spPr>
          <a:xfrm flipH="1" flipV="1">
            <a:off x="2752300" y="4379774"/>
            <a:ext cx="2222091" cy="43204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avec flèche 63"/>
          <p:cNvCxnSpPr>
            <a:stCxn id="71" idx="0"/>
            <a:endCxn id="43" idx="2"/>
          </p:cNvCxnSpPr>
          <p:nvPr/>
        </p:nvCxnSpPr>
        <p:spPr>
          <a:xfrm flipH="1" flipV="1">
            <a:off x="3400372" y="4384435"/>
            <a:ext cx="1574019" cy="42738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avec flèche 64"/>
          <p:cNvCxnSpPr>
            <a:stCxn id="71" idx="0"/>
            <a:endCxn id="54" idx="2"/>
          </p:cNvCxnSpPr>
          <p:nvPr/>
        </p:nvCxnSpPr>
        <p:spPr>
          <a:xfrm flipH="1" flipV="1">
            <a:off x="4099492" y="4375307"/>
            <a:ext cx="874899" cy="43651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avec flèche 65"/>
          <p:cNvCxnSpPr>
            <a:stCxn id="71" idx="0"/>
            <a:endCxn id="44" idx="2"/>
          </p:cNvCxnSpPr>
          <p:nvPr/>
        </p:nvCxnSpPr>
        <p:spPr>
          <a:xfrm flipH="1" flipV="1">
            <a:off x="4819572" y="4384435"/>
            <a:ext cx="154819" cy="42738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avec flèche 66"/>
          <p:cNvCxnSpPr>
            <a:stCxn id="71" idx="0"/>
            <a:endCxn id="45" idx="2"/>
          </p:cNvCxnSpPr>
          <p:nvPr/>
        </p:nvCxnSpPr>
        <p:spPr>
          <a:xfrm flipV="1">
            <a:off x="4974391" y="4384435"/>
            <a:ext cx="514213" cy="42738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eur droit avec flèche 67"/>
          <p:cNvCxnSpPr>
            <a:stCxn id="71" idx="0"/>
            <a:endCxn id="46" idx="2"/>
          </p:cNvCxnSpPr>
          <p:nvPr/>
        </p:nvCxnSpPr>
        <p:spPr>
          <a:xfrm flipV="1">
            <a:off x="4974391" y="4384435"/>
            <a:ext cx="1213333" cy="42738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avec flèche 68"/>
          <p:cNvCxnSpPr>
            <a:stCxn id="71" idx="0"/>
            <a:endCxn id="47" idx="2"/>
          </p:cNvCxnSpPr>
          <p:nvPr/>
        </p:nvCxnSpPr>
        <p:spPr>
          <a:xfrm flipV="1">
            <a:off x="4974391" y="4384435"/>
            <a:ext cx="1882365" cy="42738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avec flèche 69"/>
          <p:cNvCxnSpPr>
            <a:stCxn id="71" idx="0"/>
            <a:endCxn id="56" idx="2"/>
          </p:cNvCxnSpPr>
          <p:nvPr/>
        </p:nvCxnSpPr>
        <p:spPr>
          <a:xfrm flipV="1">
            <a:off x="4974391" y="4401728"/>
            <a:ext cx="2602445" cy="41009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à coins arrondis 70"/>
          <p:cNvSpPr/>
          <p:nvPr/>
        </p:nvSpPr>
        <p:spPr>
          <a:xfrm>
            <a:off x="1968524" y="4811822"/>
            <a:ext cx="6011733" cy="360040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UPGRADABILITY   SUPPORT   SERVICE 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4" name="Straight Connector 57"/>
          <p:cNvCxnSpPr/>
          <p:nvPr/>
        </p:nvCxnSpPr>
        <p:spPr>
          <a:xfrm>
            <a:off x="4242349" y="2057127"/>
            <a:ext cx="0" cy="397161"/>
          </a:xfrm>
          <a:prstGeom prst="line">
            <a:avLst/>
          </a:prstGeom>
          <a:ln w="25400" cap="flat" cmpd="sng" algn="ctr">
            <a:solidFill>
              <a:schemeClr val="bg1">
                <a:lumMod val="50000"/>
              </a:schemeClr>
            </a:solidFill>
            <a:prstDash val="sys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57"/>
          <p:cNvCxnSpPr/>
          <p:nvPr/>
        </p:nvCxnSpPr>
        <p:spPr>
          <a:xfrm>
            <a:off x="6361158" y="2020005"/>
            <a:ext cx="0" cy="397161"/>
          </a:xfrm>
          <a:prstGeom prst="line">
            <a:avLst/>
          </a:prstGeom>
          <a:ln w="25400" cap="flat" cmpd="sng" algn="ctr">
            <a:solidFill>
              <a:schemeClr val="bg1">
                <a:lumMod val="50000"/>
              </a:schemeClr>
            </a:solidFill>
            <a:prstDash val="sys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ZoneTexte 75"/>
          <p:cNvSpPr txBox="1"/>
          <p:nvPr/>
        </p:nvSpPr>
        <p:spPr>
          <a:xfrm>
            <a:off x="2003594" y="2129135"/>
            <a:ext cx="235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fr-FR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7" name="ZoneTexte 76"/>
          <p:cNvSpPr txBox="1"/>
          <p:nvPr/>
        </p:nvSpPr>
        <p:spPr>
          <a:xfrm>
            <a:off x="4235842" y="2129135"/>
            <a:ext cx="235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fr-FR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8" name="ZoneTexte 77"/>
          <p:cNvSpPr txBox="1"/>
          <p:nvPr/>
        </p:nvSpPr>
        <p:spPr>
          <a:xfrm>
            <a:off x="6372350" y="2089065"/>
            <a:ext cx="235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fr-FR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9" name="Accolade fermante 78"/>
          <p:cNvSpPr/>
          <p:nvPr/>
        </p:nvSpPr>
        <p:spPr>
          <a:xfrm rot="5400000">
            <a:off x="4720549" y="2232153"/>
            <a:ext cx="386461" cy="6132955"/>
          </a:xfrm>
          <a:prstGeom prst="rightBrace">
            <a:avLst>
              <a:gd name="adj1" fmla="val 79934"/>
              <a:gd name="adj2" fmla="val 4977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ZoneTexte 79"/>
          <p:cNvSpPr txBox="1"/>
          <p:nvPr/>
        </p:nvSpPr>
        <p:spPr>
          <a:xfrm>
            <a:off x="5027930" y="5181600"/>
            <a:ext cx="351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fr-FR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" name="ZoneTexte 80"/>
          <p:cNvSpPr txBox="1"/>
          <p:nvPr/>
        </p:nvSpPr>
        <p:spPr>
          <a:xfrm>
            <a:off x="2766814" y="5715000"/>
            <a:ext cx="5009422" cy="461665"/>
          </a:xfrm>
          <a:prstGeom prst="rect">
            <a:avLst/>
          </a:prstGeom>
          <a:solidFill>
            <a:srgbClr val="00B0F0"/>
          </a:solidFill>
          <a:ln w="2857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Opportunities</a:t>
            </a:r>
            <a:r>
              <a:rPr lang="fr-FR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</a:t>
            </a:r>
            <a:r>
              <a:rPr lang="fr-FR" sz="24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make</a:t>
            </a:r>
            <a:r>
              <a:rPr lang="fr-FR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benefits</a:t>
            </a:r>
            <a:endParaRPr lang="fr-FR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2" name="ZoneTexte 81"/>
          <p:cNvSpPr txBox="1"/>
          <p:nvPr/>
        </p:nvSpPr>
        <p:spPr>
          <a:xfrm>
            <a:off x="0" y="5791200"/>
            <a:ext cx="1463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err="1">
                <a:solidFill>
                  <a:srgbClr val="7030A0"/>
                </a:solidFill>
                <a:latin typeface="Arial Rounded MT Bold" panose="020F0704030504030204" pitchFamily="34" charset="0"/>
              </a:rPr>
              <a:t>Company</a:t>
            </a:r>
            <a:endParaRPr lang="fr-FR" sz="2000" b="1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84" name="Picture 2" descr="http://jdbrown.okstate.edu/MCj04348470000%5b1%5d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652758"/>
            <a:ext cx="1275130" cy="1275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Rectangle à coins arrondis 84"/>
          <p:cNvSpPr/>
          <p:nvPr/>
        </p:nvSpPr>
        <p:spPr>
          <a:xfrm>
            <a:off x="1968525" y="2785844"/>
            <a:ext cx="6178694" cy="207887"/>
          </a:xfrm>
          <a:prstGeom prst="roundRect">
            <a:avLst/>
          </a:prstGeom>
          <a:solidFill>
            <a:srgbClr val="FF99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6" name="ZoneTexte 85"/>
          <p:cNvSpPr txBox="1"/>
          <p:nvPr/>
        </p:nvSpPr>
        <p:spPr>
          <a:xfrm>
            <a:off x="2864346" y="2481782"/>
            <a:ext cx="3911318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r-FR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Service </a:t>
            </a:r>
            <a:r>
              <a:rPr lang="fr-FR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bundles </a:t>
            </a:r>
            <a:r>
              <a:rPr lang="fr-FR" sz="1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</a:t>
            </a:r>
            <a:r>
              <a:rPr lang="fr-FR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module Upgrades</a:t>
            </a:r>
          </a:p>
        </p:txBody>
      </p:sp>
      <p:sp>
        <p:nvSpPr>
          <p:cNvPr id="87" name="Flèche droite 86"/>
          <p:cNvSpPr/>
          <p:nvPr/>
        </p:nvSpPr>
        <p:spPr>
          <a:xfrm>
            <a:off x="275403" y="2713603"/>
            <a:ext cx="1621114" cy="339153"/>
          </a:xfrm>
          <a:prstGeom prst="rightArrow">
            <a:avLst/>
          </a:prstGeom>
          <a:solidFill>
            <a:srgbClr val="FF3399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pic>
        <p:nvPicPr>
          <p:cNvPr id="88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610" y="2722889"/>
            <a:ext cx="341096" cy="278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682" y="2713603"/>
            <a:ext cx="341096" cy="278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0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754" y="2713603"/>
            <a:ext cx="341096" cy="278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834" y="2745202"/>
            <a:ext cx="341096" cy="278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906" y="2735916"/>
            <a:ext cx="341096" cy="278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978" y="2735916"/>
            <a:ext cx="341096" cy="278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114" y="2741036"/>
            <a:ext cx="341096" cy="278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5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130" y="2731750"/>
            <a:ext cx="341096" cy="278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6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586" y="2713603"/>
            <a:ext cx="341096" cy="278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7" name="ZoneTexte 96"/>
          <p:cNvSpPr txBox="1"/>
          <p:nvPr/>
        </p:nvSpPr>
        <p:spPr>
          <a:xfrm>
            <a:off x="5329107" y="5304066"/>
            <a:ext cx="5911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x2</a:t>
            </a:r>
            <a:endParaRPr lang="fr-FR" sz="2800" b="1" dirty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8" name="Flèche droite 97"/>
          <p:cNvSpPr/>
          <p:nvPr/>
        </p:nvSpPr>
        <p:spPr>
          <a:xfrm rot="1282041">
            <a:off x="507922" y="3634565"/>
            <a:ext cx="1978264" cy="339153"/>
          </a:xfrm>
          <a:prstGeom prst="rightArrow">
            <a:avLst/>
          </a:prstGeom>
          <a:solidFill>
            <a:srgbClr val="7030A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pic>
        <p:nvPicPr>
          <p:cNvPr id="100" name="Picture 2"/>
          <p:cNvPicPr>
            <a:picLocks noChangeAspect="1" noChangeArrowheads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048000"/>
            <a:ext cx="696630" cy="545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" name="Image 101"/>
          <p:cNvPicPr>
            <a:picLocks noChangeAspect="1"/>
          </p:cNvPicPr>
          <p:nvPr/>
        </p:nvPicPr>
        <p:blipFill>
          <a:blip r:embed="rId1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927" y="3103893"/>
            <a:ext cx="717233" cy="574358"/>
          </a:xfrm>
          <a:prstGeom prst="rect">
            <a:avLst/>
          </a:prstGeom>
        </p:spPr>
      </p:pic>
      <p:pic>
        <p:nvPicPr>
          <p:cNvPr id="103" name="Picture 3"/>
          <p:cNvPicPr>
            <a:picLocks noChangeAspect="1" noChangeArrowheads="1"/>
          </p:cNvPicPr>
          <p:nvPr/>
        </p:nvPicPr>
        <p:blipFill>
          <a:blip r:embed="rId1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5567" y="2987000"/>
            <a:ext cx="683733" cy="706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" name="Picture 5"/>
          <p:cNvPicPr>
            <a:picLocks noChangeAspect="1" noChangeArrowheads="1"/>
          </p:cNvPicPr>
          <p:nvPr/>
        </p:nvPicPr>
        <p:blipFill>
          <a:blip r:embed="rId18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005138"/>
            <a:ext cx="554831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" name="Picture 6"/>
          <p:cNvPicPr>
            <a:picLocks noChangeAspect="1" noChangeArrowheads="1"/>
          </p:cNvPicPr>
          <p:nvPr/>
        </p:nvPicPr>
        <p:blipFill>
          <a:blip r:embed="rId19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008" y="3076155"/>
            <a:ext cx="525870" cy="602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" name="Picture 7"/>
          <p:cNvPicPr>
            <a:picLocks noChangeAspect="1" noChangeArrowheads="1"/>
          </p:cNvPicPr>
          <p:nvPr/>
        </p:nvPicPr>
        <p:blipFill>
          <a:blip r:embed="rId20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44" y="2971800"/>
            <a:ext cx="761342" cy="643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0164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7" grpId="0"/>
      <p:bldP spid="78" grpId="0"/>
      <p:bldP spid="79" grpId="0" animBg="1"/>
      <p:bldP spid="80" grpId="0"/>
      <p:bldP spid="81" grpId="0" animBg="1"/>
      <p:bldP spid="87" grpId="0" animBg="1"/>
      <p:bldP spid="97" grpId="0"/>
      <p:bldP spid="9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5" name="Straight Arrow Connector 12"/>
          <p:cNvCxnSpPr/>
          <p:nvPr/>
        </p:nvCxnSpPr>
        <p:spPr>
          <a:xfrm>
            <a:off x="2209800" y="1825823"/>
            <a:ext cx="6214864" cy="2977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" name="Rectangle à coins arrondis 103"/>
          <p:cNvSpPr/>
          <p:nvPr/>
        </p:nvSpPr>
        <p:spPr>
          <a:xfrm>
            <a:off x="-563017" y="4514056"/>
            <a:ext cx="2038288" cy="1658144"/>
          </a:xfrm>
          <a:prstGeom prst="roundRect">
            <a:avLst>
              <a:gd name="adj" fmla="val 7415"/>
            </a:avLst>
          </a:prstGeom>
          <a:solidFill>
            <a:schemeClr val="bg1"/>
          </a:soli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3" name="Picture 2" descr="http://forum-avis.cieltelecom.com/wp-content/uploads/2013/02/client-est-roi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4804792"/>
            <a:ext cx="1145135" cy="1145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Image 95"/>
          <p:cNvPicPr>
            <a:picLocks noChangeAspect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41150">
            <a:off x="5711719" y="3153297"/>
            <a:ext cx="813880" cy="604758"/>
          </a:xfrm>
          <a:prstGeom prst="rect">
            <a:avLst/>
          </a:prstGeom>
        </p:spPr>
      </p:pic>
      <p:pic>
        <p:nvPicPr>
          <p:cNvPr id="97" name="Picture 2"/>
          <p:cNvPicPr>
            <a:picLocks noChangeAspect="1" noChangeArrowheads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234" y="3065342"/>
            <a:ext cx="696630" cy="545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8" name="Picture 21" descr="Capture d’écran 2011-09-01 à 21.10.43.png"/>
          <p:cNvPicPr>
            <a:picLocks noChangeAspect="1"/>
          </p:cNvPicPr>
          <p:nvPr/>
        </p:nvPicPr>
        <p:blipFill>
          <a:blip r:embed="rId6">
            <a:grayscl/>
          </a:blip>
          <a:stretch>
            <a:fillRect/>
          </a:stretch>
        </p:blipFill>
        <p:spPr>
          <a:xfrm>
            <a:off x="3655011" y="3148096"/>
            <a:ext cx="666667" cy="520635"/>
          </a:xfrm>
          <a:prstGeom prst="rect">
            <a:avLst/>
          </a:prstGeom>
        </p:spPr>
      </p:pic>
      <p:pic>
        <p:nvPicPr>
          <p:cNvPr id="99" name="Image 98"/>
          <p:cNvPicPr>
            <a:picLocks noChangeAspect="1"/>
          </p:cNvPicPr>
          <p:nvPr/>
        </p:nvPicPr>
        <p:blipFill>
          <a:blip r:embed="rId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161" y="3121235"/>
            <a:ext cx="717233" cy="574358"/>
          </a:xfrm>
          <a:prstGeom prst="rect">
            <a:avLst/>
          </a:prstGeom>
        </p:spPr>
      </p:pic>
      <p:pic>
        <p:nvPicPr>
          <p:cNvPr id="100" name="Picture 3"/>
          <p:cNvPicPr>
            <a:picLocks noChangeAspect="1" noChangeArrowheads="1"/>
          </p:cNvPicPr>
          <p:nvPr/>
        </p:nvPicPr>
        <p:blipFill>
          <a:blip r:embed="rId8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01" y="3004342"/>
            <a:ext cx="683733" cy="706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1" name="Picture 5"/>
          <p:cNvPicPr>
            <a:picLocks noChangeAspect="1" noChangeArrowheads="1"/>
          </p:cNvPicPr>
          <p:nvPr/>
        </p:nvPicPr>
        <p:blipFill>
          <a:blip r:embed="rId9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234" y="3022480"/>
            <a:ext cx="554831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" name="Picture 6"/>
          <p:cNvPicPr>
            <a:picLocks noChangeAspect="1" noChangeArrowheads="1"/>
          </p:cNvPicPr>
          <p:nvPr/>
        </p:nvPicPr>
        <p:blipFill>
          <a:blip r:embed="rId10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242" y="3093497"/>
            <a:ext cx="525870" cy="602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" name="Picture 7"/>
          <p:cNvPicPr>
            <a:picLocks noChangeAspect="1" noChangeArrowheads="1"/>
          </p:cNvPicPr>
          <p:nvPr/>
        </p:nvPicPr>
        <p:blipFill>
          <a:blip r:embed="rId11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678" y="2989142"/>
            <a:ext cx="761342" cy="643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305800" y="6356350"/>
            <a:ext cx="381000" cy="365125"/>
          </a:xfrm>
        </p:spPr>
        <p:txBody>
          <a:bodyPr/>
          <a:lstStyle/>
          <a:p>
            <a:pPr algn="r"/>
            <a:fld id="{B6F15528-21DE-4FAA-801E-634DDDAF4B2B}" type="slidenum">
              <a:rPr lang="en-US" smtClean="0"/>
              <a:pPr algn="r"/>
              <a:t>7</a:t>
            </a:fld>
            <a:endParaRPr lang="en-US" dirty="0"/>
          </a:p>
        </p:txBody>
      </p:sp>
      <p:pic>
        <p:nvPicPr>
          <p:cNvPr id="7" name="Picture 4" descr="http://lismma.supmeca.fr/sites/default/files/pageaccueil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9" r="18286"/>
          <a:stretch/>
        </p:blipFill>
        <p:spPr bwMode="auto">
          <a:xfrm>
            <a:off x="152400" y="6346347"/>
            <a:ext cx="633872" cy="446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512" y="6407905"/>
            <a:ext cx="723519" cy="342465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94" b="11746"/>
          <a:stretch/>
        </p:blipFill>
        <p:spPr bwMode="auto">
          <a:xfrm>
            <a:off x="1838450" y="6384067"/>
            <a:ext cx="980950" cy="37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Arrow Connector 24"/>
          <p:cNvCxnSpPr/>
          <p:nvPr/>
        </p:nvCxnSpPr>
        <p:spPr>
          <a:xfrm>
            <a:off x="2170216" y="4179418"/>
            <a:ext cx="6214864" cy="5846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http://t1.gstatic.com/images?q=tbn:ANd9GcTYFPwDTtCpDIv5jaTg0rG94M_j1WT_aEcb6Od0twDFjnqSxdquZw"/>
          <p:cNvPicPr>
            <a:picLocks noChangeAspect="1" noChangeArrowheads="1"/>
          </p:cNvPicPr>
          <p:nvPr/>
        </p:nvPicPr>
        <p:blipFill rotWithShape="1">
          <a:blip r:embed="rId15" cstate="email">
            <a:grayscl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21464" y="249313"/>
            <a:ext cx="898046" cy="1309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encrypted-tbn1.gstatic.com/images?q=tbn:ANd9GcRyaMfmAlIYYS0wnl75Odrnt5EZtTdSnDrRdX6qN4J77Bz19B72"/>
          <p:cNvPicPr>
            <a:picLocks noChangeAspect="1" noChangeArrowheads="1"/>
          </p:cNvPicPr>
          <p:nvPr/>
        </p:nvPicPr>
        <p:blipFill>
          <a:blip r:embed="rId17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88373" y="146467"/>
            <a:ext cx="1393104" cy="13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s://encrypted-tbn0.gstatic.com/images?q=tbn:ANd9GcRXxhaKMyoMcmNJkJpr_WwwsvZDQA_Mu9Pm4AQW0cEf4n03PuQ3"/>
          <p:cNvPicPr>
            <a:picLocks noChangeAspect="1" noChangeArrowheads="1"/>
          </p:cNvPicPr>
          <p:nvPr/>
        </p:nvPicPr>
        <p:blipFill rotWithShape="1">
          <a:blip r:embed="rId18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13904" y="179709"/>
            <a:ext cx="1277517" cy="1362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ounded Rectangle 71"/>
          <p:cNvSpPr/>
          <p:nvPr/>
        </p:nvSpPr>
        <p:spPr>
          <a:xfrm>
            <a:off x="179512" y="1619419"/>
            <a:ext cx="1872208" cy="43204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b="1" dirty="0" err="1" smtClean="0">
                <a:solidFill>
                  <a:schemeClr val="tx1"/>
                </a:solidFill>
              </a:rPr>
              <a:t>Conventional</a:t>
            </a:r>
            <a:r>
              <a:rPr lang="fr-FR" sz="1400" b="1" dirty="0" smtClean="0">
                <a:solidFill>
                  <a:schemeClr val="tx1"/>
                </a:solidFill>
              </a:rPr>
              <a:t> Product</a:t>
            </a:r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560616" y="1553091"/>
            <a:ext cx="609600" cy="6096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12 kg</a:t>
            </a:r>
            <a:endParaRPr lang="fr-FR" sz="1400" dirty="0"/>
          </a:p>
        </p:txBody>
      </p:sp>
      <p:sp>
        <p:nvSpPr>
          <p:cNvPr id="19" name="Rectangle 18"/>
          <p:cNvSpPr/>
          <p:nvPr/>
        </p:nvSpPr>
        <p:spPr>
          <a:xfrm>
            <a:off x="8051329" y="1553091"/>
            <a:ext cx="45719" cy="6096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dirty="0"/>
          </a:p>
        </p:txBody>
      </p:sp>
      <p:sp>
        <p:nvSpPr>
          <p:cNvPr id="20" name="Rectangle 19"/>
          <p:cNvSpPr/>
          <p:nvPr/>
        </p:nvSpPr>
        <p:spPr>
          <a:xfrm>
            <a:off x="5936808" y="1553091"/>
            <a:ext cx="609600" cy="6096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12 kg</a:t>
            </a:r>
            <a:endParaRPr lang="fr-FR" sz="1400" dirty="0"/>
          </a:p>
        </p:txBody>
      </p:sp>
      <p:sp>
        <p:nvSpPr>
          <p:cNvPr id="21" name="Rectangle 20"/>
          <p:cNvSpPr/>
          <p:nvPr/>
        </p:nvSpPr>
        <p:spPr>
          <a:xfrm>
            <a:off x="3848576" y="1553091"/>
            <a:ext cx="609600" cy="6096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12 kg</a:t>
            </a:r>
            <a:endParaRPr lang="fr-FR" sz="1400" dirty="0"/>
          </a:p>
        </p:txBody>
      </p:sp>
      <p:sp>
        <p:nvSpPr>
          <p:cNvPr id="22" name="TextBox 29"/>
          <p:cNvSpPr txBox="1"/>
          <p:nvPr/>
        </p:nvSpPr>
        <p:spPr>
          <a:xfrm>
            <a:off x="2578328" y="1553091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6 </a:t>
            </a:r>
            <a:r>
              <a:rPr lang="fr-FR" sz="1400" dirty="0" err="1" smtClean="0"/>
              <a:t>years</a:t>
            </a:r>
            <a:endParaRPr lang="fr-FR" sz="1400" dirty="0"/>
          </a:p>
        </p:txBody>
      </p:sp>
      <p:sp>
        <p:nvSpPr>
          <p:cNvPr id="23" name="TextBox 30"/>
          <p:cNvSpPr txBox="1"/>
          <p:nvPr/>
        </p:nvSpPr>
        <p:spPr>
          <a:xfrm>
            <a:off x="4642254" y="1553091"/>
            <a:ext cx="10065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6 </a:t>
            </a:r>
            <a:r>
              <a:rPr lang="fr-FR" sz="1400" dirty="0" err="1" smtClean="0"/>
              <a:t>years</a:t>
            </a:r>
            <a:endParaRPr lang="fr-FR" sz="1400" dirty="0"/>
          </a:p>
        </p:txBody>
      </p:sp>
      <p:sp>
        <p:nvSpPr>
          <p:cNvPr id="24" name="TextBox 42"/>
          <p:cNvSpPr txBox="1"/>
          <p:nvPr/>
        </p:nvSpPr>
        <p:spPr>
          <a:xfrm>
            <a:off x="6898808" y="1553091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6 </a:t>
            </a:r>
            <a:r>
              <a:rPr lang="fr-FR" sz="1400" dirty="0" err="1" smtClean="0"/>
              <a:t>years</a:t>
            </a:r>
            <a:endParaRPr lang="fr-FR" sz="1400" dirty="0"/>
          </a:p>
        </p:txBody>
      </p:sp>
      <p:pic>
        <p:nvPicPr>
          <p:cNvPr id="25" name="Picture 2" descr="http://t1.gstatic.com/images?q=tbn:ANd9GcTYFPwDTtCpDIv5jaTg0rG94M_j1WT_aEcb6Od0twDFjnqSxdquZw"/>
          <p:cNvPicPr>
            <a:picLocks noChangeAspect="1" noChangeArrowheads="1"/>
          </p:cNvPicPr>
          <p:nvPr/>
        </p:nvPicPr>
        <p:blipFill rotWithShape="1">
          <a:blip r:embed="rId19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99232" y="143019"/>
            <a:ext cx="94052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ounded Rectangle 72"/>
          <p:cNvSpPr/>
          <p:nvPr/>
        </p:nvSpPr>
        <p:spPr>
          <a:xfrm>
            <a:off x="179512" y="3928589"/>
            <a:ext cx="1728192" cy="460719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b="1" dirty="0" err="1" smtClean="0"/>
              <a:t>Upgradable</a:t>
            </a:r>
            <a:endParaRPr lang="fr-FR" sz="1400" b="1" dirty="0" smtClean="0"/>
          </a:p>
          <a:p>
            <a:r>
              <a:rPr lang="fr-FR" sz="1400" b="1" dirty="0" smtClean="0"/>
              <a:t>System</a:t>
            </a:r>
            <a:endParaRPr lang="fr-FR" sz="1400" b="1" dirty="0"/>
          </a:p>
        </p:txBody>
      </p:sp>
      <p:sp>
        <p:nvSpPr>
          <p:cNvPr id="37" name="Rectangle 36"/>
          <p:cNvSpPr/>
          <p:nvPr/>
        </p:nvSpPr>
        <p:spPr>
          <a:xfrm>
            <a:off x="1560616" y="3857325"/>
            <a:ext cx="609600" cy="6096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12 kg</a:t>
            </a:r>
            <a:endParaRPr lang="fr-FR" sz="1400" dirty="0"/>
          </a:p>
        </p:txBody>
      </p:sp>
      <p:sp>
        <p:nvSpPr>
          <p:cNvPr id="38" name="Rounded Rectangle 31"/>
          <p:cNvSpPr/>
          <p:nvPr/>
        </p:nvSpPr>
        <p:spPr>
          <a:xfrm>
            <a:off x="2438400" y="3928864"/>
            <a:ext cx="353800" cy="45720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rgbClr val="00B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200" dirty="0" smtClean="0"/>
              <a:t>1kg</a:t>
            </a:r>
            <a:endParaRPr lang="fr-FR" sz="1200" dirty="0"/>
          </a:p>
        </p:txBody>
      </p:sp>
      <p:sp>
        <p:nvSpPr>
          <p:cNvPr id="39" name="Rounded Rectangle 32"/>
          <p:cNvSpPr/>
          <p:nvPr/>
        </p:nvSpPr>
        <p:spPr>
          <a:xfrm>
            <a:off x="3086472" y="3933525"/>
            <a:ext cx="353800" cy="45720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rgbClr val="00B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200" dirty="0" smtClean="0"/>
              <a:t>1 kg</a:t>
            </a:r>
            <a:endParaRPr lang="fr-FR" sz="1200" dirty="0"/>
          </a:p>
        </p:txBody>
      </p:sp>
      <p:sp>
        <p:nvSpPr>
          <p:cNvPr id="40" name="Rounded Rectangle 33"/>
          <p:cNvSpPr/>
          <p:nvPr/>
        </p:nvSpPr>
        <p:spPr>
          <a:xfrm>
            <a:off x="4505672" y="3933525"/>
            <a:ext cx="353800" cy="45720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rgbClr val="00B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200" dirty="0" smtClean="0"/>
              <a:t>1 kg</a:t>
            </a:r>
            <a:endParaRPr lang="fr-FR" sz="1200" dirty="0"/>
          </a:p>
        </p:txBody>
      </p:sp>
      <p:sp>
        <p:nvSpPr>
          <p:cNvPr id="41" name="Rounded Rectangle 34"/>
          <p:cNvSpPr/>
          <p:nvPr/>
        </p:nvSpPr>
        <p:spPr>
          <a:xfrm>
            <a:off x="5174704" y="3933525"/>
            <a:ext cx="353800" cy="45720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rgbClr val="00B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200" dirty="0" smtClean="0"/>
              <a:t>1 kg</a:t>
            </a:r>
            <a:endParaRPr lang="fr-FR" sz="1200" dirty="0"/>
          </a:p>
        </p:txBody>
      </p:sp>
      <p:sp>
        <p:nvSpPr>
          <p:cNvPr id="42" name="Rounded Rectangle 35"/>
          <p:cNvSpPr/>
          <p:nvPr/>
        </p:nvSpPr>
        <p:spPr>
          <a:xfrm>
            <a:off x="5873824" y="3933525"/>
            <a:ext cx="353800" cy="45720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rgbClr val="00B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200" dirty="0" smtClean="0"/>
              <a:t>1 kg</a:t>
            </a:r>
            <a:endParaRPr lang="fr-FR" sz="1200" dirty="0"/>
          </a:p>
        </p:txBody>
      </p:sp>
      <p:sp>
        <p:nvSpPr>
          <p:cNvPr id="43" name="Rounded Rectangle 36"/>
          <p:cNvSpPr/>
          <p:nvPr/>
        </p:nvSpPr>
        <p:spPr>
          <a:xfrm>
            <a:off x="6542856" y="3933525"/>
            <a:ext cx="353800" cy="45720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rgbClr val="00B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200" dirty="0" smtClean="0"/>
              <a:t>1 kg</a:t>
            </a:r>
            <a:endParaRPr lang="fr-FR" sz="1200" dirty="0"/>
          </a:p>
        </p:txBody>
      </p:sp>
      <p:sp>
        <p:nvSpPr>
          <p:cNvPr id="44" name="TextBox 45"/>
          <p:cNvSpPr txBox="1"/>
          <p:nvPr/>
        </p:nvSpPr>
        <p:spPr>
          <a:xfrm rot="19094039">
            <a:off x="2088524" y="3600513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2 </a:t>
            </a:r>
            <a:r>
              <a:rPr lang="fr-FR" sz="1200" dirty="0" err="1" smtClean="0"/>
              <a:t>years</a:t>
            </a:r>
            <a:endParaRPr lang="fr-FR" sz="1200" dirty="0"/>
          </a:p>
        </p:txBody>
      </p:sp>
      <p:sp>
        <p:nvSpPr>
          <p:cNvPr id="45" name="TextBox 46"/>
          <p:cNvSpPr txBox="1"/>
          <p:nvPr/>
        </p:nvSpPr>
        <p:spPr>
          <a:xfrm rot="19094039">
            <a:off x="2754204" y="3603436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2 </a:t>
            </a:r>
            <a:r>
              <a:rPr lang="fr-FR" sz="1200" dirty="0" err="1" smtClean="0"/>
              <a:t>years</a:t>
            </a:r>
            <a:endParaRPr lang="fr-FR" sz="1200" dirty="0"/>
          </a:p>
        </p:txBody>
      </p:sp>
      <p:sp>
        <p:nvSpPr>
          <p:cNvPr id="46" name="TextBox 47"/>
          <p:cNvSpPr txBox="1"/>
          <p:nvPr/>
        </p:nvSpPr>
        <p:spPr>
          <a:xfrm rot="19094039">
            <a:off x="3402276" y="3603436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2 </a:t>
            </a:r>
            <a:r>
              <a:rPr lang="fr-FR" sz="1200" dirty="0" err="1" smtClean="0"/>
              <a:t>years</a:t>
            </a:r>
            <a:endParaRPr lang="fr-FR" sz="1200" dirty="0"/>
          </a:p>
        </p:txBody>
      </p:sp>
      <p:sp>
        <p:nvSpPr>
          <p:cNvPr id="47" name="TextBox 48"/>
          <p:cNvSpPr txBox="1"/>
          <p:nvPr/>
        </p:nvSpPr>
        <p:spPr>
          <a:xfrm rot="19094039">
            <a:off x="4122356" y="3606359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2 </a:t>
            </a:r>
            <a:r>
              <a:rPr lang="fr-FR" sz="1200" dirty="0" err="1" smtClean="0"/>
              <a:t>years</a:t>
            </a:r>
            <a:endParaRPr lang="fr-FR" sz="1200" dirty="0"/>
          </a:p>
        </p:txBody>
      </p:sp>
      <p:sp>
        <p:nvSpPr>
          <p:cNvPr id="48" name="TextBox 49"/>
          <p:cNvSpPr txBox="1"/>
          <p:nvPr/>
        </p:nvSpPr>
        <p:spPr>
          <a:xfrm rot="19094039">
            <a:off x="5490508" y="3603436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2 </a:t>
            </a:r>
            <a:r>
              <a:rPr lang="fr-FR" sz="1200" dirty="0" err="1" smtClean="0"/>
              <a:t>years</a:t>
            </a:r>
            <a:endParaRPr lang="fr-FR" sz="1200" dirty="0"/>
          </a:p>
        </p:txBody>
      </p:sp>
      <p:sp>
        <p:nvSpPr>
          <p:cNvPr id="49" name="TextBox 50"/>
          <p:cNvSpPr txBox="1"/>
          <p:nvPr/>
        </p:nvSpPr>
        <p:spPr>
          <a:xfrm rot="19094039">
            <a:off x="6192980" y="3606359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2 </a:t>
            </a:r>
            <a:r>
              <a:rPr lang="fr-FR" sz="1200" dirty="0" err="1" smtClean="0"/>
              <a:t>years</a:t>
            </a:r>
            <a:endParaRPr lang="fr-FR" sz="1200" dirty="0"/>
          </a:p>
        </p:txBody>
      </p:sp>
      <p:sp>
        <p:nvSpPr>
          <p:cNvPr id="50" name="Rounded Rectangle 32"/>
          <p:cNvSpPr/>
          <p:nvPr/>
        </p:nvSpPr>
        <p:spPr>
          <a:xfrm>
            <a:off x="3785592" y="3924397"/>
            <a:ext cx="353800" cy="45720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rgbClr val="00B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200" dirty="0" smtClean="0"/>
              <a:t>1 kg</a:t>
            </a:r>
            <a:endParaRPr lang="fr-FR" sz="1200" dirty="0"/>
          </a:p>
        </p:txBody>
      </p:sp>
      <p:sp>
        <p:nvSpPr>
          <p:cNvPr id="51" name="TextBox 48"/>
          <p:cNvSpPr txBox="1"/>
          <p:nvPr/>
        </p:nvSpPr>
        <p:spPr>
          <a:xfrm rot="19094039">
            <a:off x="4824828" y="3623652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2 </a:t>
            </a:r>
            <a:r>
              <a:rPr lang="fr-FR" sz="1200" dirty="0" err="1" smtClean="0"/>
              <a:t>years</a:t>
            </a:r>
            <a:endParaRPr lang="fr-FR" sz="1200" dirty="0"/>
          </a:p>
        </p:txBody>
      </p:sp>
      <p:sp>
        <p:nvSpPr>
          <p:cNvPr id="52" name="Rounded Rectangle 36"/>
          <p:cNvSpPr/>
          <p:nvPr/>
        </p:nvSpPr>
        <p:spPr>
          <a:xfrm>
            <a:off x="7262936" y="3950818"/>
            <a:ext cx="353800" cy="45720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rgbClr val="00B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200" dirty="0"/>
              <a:t>1</a:t>
            </a:r>
            <a:r>
              <a:rPr lang="fr-FR" sz="1200" dirty="0" smtClean="0"/>
              <a:t> kg</a:t>
            </a:r>
            <a:endParaRPr lang="fr-FR" sz="1200" dirty="0"/>
          </a:p>
        </p:txBody>
      </p:sp>
      <p:sp>
        <p:nvSpPr>
          <p:cNvPr id="53" name="TextBox 50"/>
          <p:cNvSpPr txBox="1"/>
          <p:nvPr/>
        </p:nvSpPr>
        <p:spPr>
          <a:xfrm rot="19094039">
            <a:off x="6913060" y="3623652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2 </a:t>
            </a:r>
            <a:r>
              <a:rPr lang="fr-FR" sz="1200" dirty="0" err="1" smtClean="0"/>
              <a:t>years</a:t>
            </a:r>
            <a:endParaRPr lang="fr-FR" sz="1200" dirty="0"/>
          </a:p>
        </p:txBody>
      </p:sp>
      <p:sp>
        <p:nvSpPr>
          <p:cNvPr id="54" name="Rounded Rectangle 36"/>
          <p:cNvSpPr/>
          <p:nvPr/>
        </p:nvSpPr>
        <p:spPr>
          <a:xfrm flipH="1">
            <a:off x="8025038" y="3857325"/>
            <a:ext cx="115200" cy="60840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 w="76200">
            <a:solidFill>
              <a:srgbClr val="00B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fr-FR" sz="1200" dirty="0"/>
          </a:p>
        </p:txBody>
      </p:sp>
      <p:sp>
        <p:nvSpPr>
          <p:cNvPr id="55" name="TextBox 50"/>
          <p:cNvSpPr txBox="1"/>
          <p:nvPr/>
        </p:nvSpPr>
        <p:spPr>
          <a:xfrm rot="19094039">
            <a:off x="7561132" y="3623652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2 </a:t>
            </a:r>
            <a:r>
              <a:rPr lang="fr-FR" sz="1200" dirty="0" err="1" smtClean="0"/>
              <a:t>years</a:t>
            </a:r>
            <a:endParaRPr lang="fr-FR" sz="1200" dirty="0"/>
          </a:p>
        </p:txBody>
      </p:sp>
      <p:pic>
        <p:nvPicPr>
          <p:cNvPr id="57" name="Picture 2" descr="http://t1.gstatic.com/images?q=tbn:ANd9GcTYFPwDTtCpDIv5jaTg0rG94M_j1WT_aEcb6Od0twDFjnqSxdquZw"/>
          <p:cNvPicPr>
            <a:picLocks noChangeAspect="1" noChangeArrowheads="1"/>
          </p:cNvPicPr>
          <p:nvPr/>
        </p:nvPicPr>
        <p:blipFill rotWithShape="1">
          <a:blip r:embed="rId19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03648" y="2438400"/>
            <a:ext cx="94052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ZoneTexte 59"/>
          <p:cNvSpPr txBox="1"/>
          <p:nvPr/>
        </p:nvSpPr>
        <p:spPr>
          <a:xfrm>
            <a:off x="2670924" y="5638800"/>
            <a:ext cx="5009422" cy="461665"/>
          </a:xfrm>
          <a:prstGeom prst="rect">
            <a:avLst/>
          </a:prstGeom>
          <a:solidFill>
            <a:srgbClr val="FFC000"/>
          </a:solidFill>
          <a:ln w="28575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Added</a:t>
            </a:r>
            <a:r>
              <a:rPr lang="fr-FR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Value for </a:t>
            </a:r>
            <a:r>
              <a:rPr lang="fr-FR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customer</a:t>
            </a:r>
            <a:endParaRPr lang="fr-FR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" name="ZoneTexte 60"/>
          <p:cNvSpPr txBox="1"/>
          <p:nvPr/>
        </p:nvSpPr>
        <p:spPr>
          <a:xfrm>
            <a:off x="0" y="5867400"/>
            <a:ext cx="1439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Customer</a:t>
            </a:r>
            <a:endParaRPr lang="fr-FR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cxnSp>
        <p:nvCxnSpPr>
          <p:cNvPr id="62" name="Connecteur droit 61"/>
          <p:cNvCxnSpPr/>
          <p:nvPr/>
        </p:nvCxnSpPr>
        <p:spPr>
          <a:xfrm>
            <a:off x="1825532" y="5278270"/>
            <a:ext cx="861143" cy="10801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62"/>
          <p:cNvCxnSpPr/>
          <p:nvPr/>
        </p:nvCxnSpPr>
        <p:spPr>
          <a:xfrm flipH="1" flipV="1">
            <a:off x="2669503" y="5206262"/>
            <a:ext cx="1421" cy="18002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63"/>
          <p:cNvCxnSpPr/>
          <p:nvPr/>
        </p:nvCxnSpPr>
        <p:spPr>
          <a:xfrm>
            <a:off x="2630737" y="5206262"/>
            <a:ext cx="704010" cy="7200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64"/>
          <p:cNvCxnSpPr/>
          <p:nvPr/>
        </p:nvCxnSpPr>
        <p:spPr>
          <a:xfrm flipH="1" flipV="1">
            <a:off x="3353246" y="5098250"/>
            <a:ext cx="1" cy="19802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65"/>
          <p:cNvCxnSpPr/>
          <p:nvPr/>
        </p:nvCxnSpPr>
        <p:spPr>
          <a:xfrm>
            <a:off x="3334617" y="5134254"/>
            <a:ext cx="704010" cy="7200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66"/>
          <p:cNvCxnSpPr/>
          <p:nvPr/>
        </p:nvCxnSpPr>
        <p:spPr>
          <a:xfrm flipH="1" flipV="1">
            <a:off x="4066523" y="5062246"/>
            <a:ext cx="1421" cy="18002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eur droit 67"/>
          <p:cNvCxnSpPr/>
          <p:nvPr/>
        </p:nvCxnSpPr>
        <p:spPr>
          <a:xfrm>
            <a:off x="4053725" y="5080248"/>
            <a:ext cx="704010" cy="7200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68"/>
          <p:cNvCxnSpPr/>
          <p:nvPr/>
        </p:nvCxnSpPr>
        <p:spPr>
          <a:xfrm flipH="1" flipV="1">
            <a:off x="4756844" y="4978571"/>
            <a:ext cx="1421" cy="18002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69"/>
          <p:cNvCxnSpPr/>
          <p:nvPr/>
        </p:nvCxnSpPr>
        <p:spPr>
          <a:xfrm>
            <a:off x="4718078" y="4978571"/>
            <a:ext cx="704010" cy="7200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droit 70"/>
          <p:cNvCxnSpPr/>
          <p:nvPr/>
        </p:nvCxnSpPr>
        <p:spPr>
          <a:xfrm flipH="1" flipV="1">
            <a:off x="5440587" y="4870559"/>
            <a:ext cx="1" cy="19802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71"/>
          <p:cNvCxnSpPr/>
          <p:nvPr/>
        </p:nvCxnSpPr>
        <p:spPr>
          <a:xfrm>
            <a:off x="5421958" y="4906563"/>
            <a:ext cx="704010" cy="7200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72"/>
          <p:cNvCxnSpPr/>
          <p:nvPr/>
        </p:nvCxnSpPr>
        <p:spPr>
          <a:xfrm flipH="1" flipV="1">
            <a:off x="6113036" y="4834555"/>
            <a:ext cx="1421" cy="18002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73"/>
          <p:cNvCxnSpPr/>
          <p:nvPr/>
        </p:nvCxnSpPr>
        <p:spPr>
          <a:xfrm>
            <a:off x="6100238" y="4852557"/>
            <a:ext cx="704010" cy="7200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cteur droit 74"/>
          <p:cNvCxnSpPr/>
          <p:nvPr/>
        </p:nvCxnSpPr>
        <p:spPr>
          <a:xfrm flipH="1" flipV="1">
            <a:off x="6817046" y="4738210"/>
            <a:ext cx="1421" cy="18002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75"/>
          <p:cNvCxnSpPr/>
          <p:nvPr/>
        </p:nvCxnSpPr>
        <p:spPr>
          <a:xfrm>
            <a:off x="6804248" y="4756212"/>
            <a:ext cx="704010" cy="7200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76"/>
          <p:cNvCxnSpPr/>
          <p:nvPr/>
        </p:nvCxnSpPr>
        <p:spPr>
          <a:xfrm flipH="1" flipV="1">
            <a:off x="7481188" y="4630198"/>
            <a:ext cx="1421" cy="18002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necteur droit 77"/>
          <p:cNvCxnSpPr/>
          <p:nvPr/>
        </p:nvCxnSpPr>
        <p:spPr>
          <a:xfrm>
            <a:off x="7468390" y="4652392"/>
            <a:ext cx="704010" cy="7200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cteur droit avec flèche 78"/>
          <p:cNvCxnSpPr/>
          <p:nvPr/>
        </p:nvCxnSpPr>
        <p:spPr>
          <a:xfrm flipV="1">
            <a:off x="1825532" y="4599714"/>
            <a:ext cx="6706908" cy="786568"/>
          </a:xfrm>
          <a:prstGeom prst="straightConnector1">
            <a:avLst/>
          </a:prstGeom>
          <a:ln w="28575">
            <a:solidFill>
              <a:srgbClr val="7030A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ZoneTexte 80"/>
          <p:cNvSpPr txBox="1"/>
          <p:nvPr/>
        </p:nvSpPr>
        <p:spPr>
          <a:xfrm>
            <a:off x="7737008" y="4738210"/>
            <a:ext cx="1406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err="1" smtClean="0">
                <a:solidFill>
                  <a:srgbClr val="0070C0"/>
                </a:solidFill>
              </a:rPr>
              <a:t>Increasing</a:t>
            </a:r>
            <a:r>
              <a:rPr lang="fr-FR" sz="1600" b="1" dirty="0" smtClean="0">
                <a:solidFill>
                  <a:srgbClr val="0070C0"/>
                </a:solidFill>
              </a:rPr>
              <a:t> </a:t>
            </a:r>
            <a:r>
              <a:rPr lang="fr-FR" sz="1600" b="1" dirty="0" err="1">
                <a:solidFill>
                  <a:srgbClr val="0070C0"/>
                </a:solidFill>
              </a:rPr>
              <a:t>attractiveness</a:t>
            </a:r>
            <a:endParaRPr lang="fr-FR" sz="1600" b="1" dirty="0">
              <a:solidFill>
                <a:srgbClr val="0070C0"/>
              </a:solidFill>
            </a:endParaRPr>
          </a:p>
        </p:txBody>
      </p:sp>
      <p:sp>
        <p:nvSpPr>
          <p:cNvPr id="84" name="Rectangle à coins arrondis 83"/>
          <p:cNvSpPr/>
          <p:nvPr/>
        </p:nvSpPr>
        <p:spPr>
          <a:xfrm>
            <a:off x="1872635" y="2813021"/>
            <a:ext cx="6178694" cy="207887"/>
          </a:xfrm>
          <a:prstGeom prst="roundRect">
            <a:avLst/>
          </a:prstGeom>
          <a:solidFill>
            <a:srgbClr val="FF99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5" name="ZoneTexte 84"/>
          <p:cNvSpPr txBox="1"/>
          <p:nvPr/>
        </p:nvSpPr>
        <p:spPr>
          <a:xfrm>
            <a:off x="2768456" y="2508959"/>
            <a:ext cx="3911318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r-FR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Service </a:t>
            </a:r>
            <a:r>
              <a:rPr lang="fr-FR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bundles </a:t>
            </a:r>
            <a:r>
              <a:rPr lang="fr-FR" sz="1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</a:t>
            </a:r>
            <a:r>
              <a:rPr lang="fr-FR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module Upgrades</a:t>
            </a:r>
          </a:p>
        </p:txBody>
      </p:sp>
      <p:sp>
        <p:nvSpPr>
          <p:cNvPr id="86" name="Flèche droite 85"/>
          <p:cNvSpPr/>
          <p:nvPr/>
        </p:nvSpPr>
        <p:spPr>
          <a:xfrm>
            <a:off x="755575" y="2740780"/>
            <a:ext cx="1045051" cy="339153"/>
          </a:xfrm>
          <a:prstGeom prst="rightArrow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pic>
        <p:nvPicPr>
          <p:cNvPr id="87" name="Picture 3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720" y="2750066"/>
            <a:ext cx="341096" cy="278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" name="Picture 3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792" y="2740780"/>
            <a:ext cx="341096" cy="278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" name="Picture 3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864" y="2740780"/>
            <a:ext cx="341096" cy="278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0" name="Picture 3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944" y="2772379"/>
            <a:ext cx="341096" cy="278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" name="Picture 3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016" y="2763093"/>
            <a:ext cx="341096" cy="278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" name="Picture 3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088" y="2763093"/>
            <a:ext cx="341096" cy="278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" name="Picture 3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768213"/>
            <a:ext cx="341096" cy="278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" name="Picture 3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5240" y="2758927"/>
            <a:ext cx="341096" cy="278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5" name="Picture 3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740780"/>
            <a:ext cx="341096" cy="278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9106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8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857" y="3617138"/>
            <a:ext cx="4399343" cy="1587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305800" y="6356350"/>
            <a:ext cx="381000" cy="365125"/>
          </a:xfrm>
        </p:spPr>
        <p:txBody>
          <a:bodyPr/>
          <a:lstStyle/>
          <a:p>
            <a:pPr algn="r"/>
            <a:fld id="{B6F15528-21DE-4FAA-801E-634DDDAF4B2B}" type="slidenum">
              <a:rPr lang="en-US" smtClean="0"/>
              <a:pPr algn="r"/>
              <a:t>8</a:t>
            </a:fld>
            <a:endParaRPr lang="en-US" dirty="0"/>
          </a:p>
        </p:txBody>
      </p:sp>
      <p:pic>
        <p:nvPicPr>
          <p:cNvPr id="7" name="Picture 4" descr="http://lismma.supmeca.fr/sites/default/files/pageaccueil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9" r="18286"/>
          <a:stretch/>
        </p:blipFill>
        <p:spPr bwMode="auto">
          <a:xfrm>
            <a:off x="152400" y="6346347"/>
            <a:ext cx="633872" cy="446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512" y="6407905"/>
            <a:ext cx="723519" cy="342465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94" b="11746"/>
          <a:stretch/>
        </p:blipFill>
        <p:spPr bwMode="auto">
          <a:xfrm>
            <a:off x="1838450" y="6384067"/>
            <a:ext cx="980950" cy="37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e 1"/>
          <p:cNvGrpSpPr>
            <a:grpSpLocks noChangeAspect="1"/>
          </p:cNvGrpSpPr>
          <p:nvPr/>
        </p:nvGrpSpPr>
        <p:grpSpPr>
          <a:xfrm>
            <a:off x="187610" y="460461"/>
            <a:ext cx="4752824" cy="4568739"/>
            <a:chOff x="1332280" y="78585"/>
            <a:chExt cx="6408072" cy="6159877"/>
          </a:xfrm>
        </p:grpSpPr>
        <p:sp>
          <p:nvSpPr>
            <p:cNvPr id="12" name="Ellipse 11"/>
            <p:cNvSpPr/>
            <p:nvPr/>
          </p:nvSpPr>
          <p:spPr>
            <a:xfrm>
              <a:off x="1332280" y="100462"/>
              <a:ext cx="5040560" cy="5040000"/>
            </a:xfrm>
            <a:prstGeom prst="ellipse">
              <a:avLst/>
            </a:prstGeom>
            <a:solidFill>
              <a:srgbClr val="BFBFBF">
                <a:alpha val="63137"/>
              </a:srgb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Ellipse 12"/>
            <p:cNvSpPr/>
            <p:nvPr/>
          </p:nvSpPr>
          <p:spPr>
            <a:xfrm>
              <a:off x="2699792" y="78585"/>
              <a:ext cx="5040560" cy="5040000"/>
            </a:xfrm>
            <a:prstGeom prst="ellipse">
              <a:avLst/>
            </a:prstGeom>
            <a:solidFill>
              <a:srgbClr val="BFBFBF">
                <a:alpha val="63137"/>
              </a:srgb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Ellipse 13"/>
            <p:cNvSpPr/>
            <p:nvPr/>
          </p:nvSpPr>
          <p:spPr>
            <a:xfrm>
              <a:off x="1979712" y="1198462"/>
              <a:ext cx="5040560" cy="5040000"/>
            </a:xfrm>
            <a:prstGeom prst="ellipse">
              <a:avLst/>
            </a:prstGeom>
            <a:solidFill>
              <a:srgbClr val="BFBFBF">
                <a:alpha val="63137"/>
              </a:srgb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5" name="ZoneTexte 14"/>
          <p:cNvSpPr txBox="1"/>
          <p:nvPr/>
        </p:nvSpPr>
        <p:spPr>
          <a:xfrm>
            <a:off x="2133600" y="5467290"/>
            <a:ext cx="1187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Customer</a:t>
            </a:r>
            <a:endParaRPr lang="fr-FR" sz="20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Picture 2" descr="http://forum-avis.cieltelecom.com/wp-content/uploads/2013/02/client-est-roi1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72392" y="4451253"/>
            <a:ext cx="1073127" cy="1073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oneTexte 16"/>
          <p:cNvSpPr txBox="1"/>
          <p:nvPr/>
        </p:nvSpPr>
        <p:spPr>
          <a:xfrm>
            <a:off x="0" y="1836322"/>
            <a:ext cx="1187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Company</a:t>
            </a:r>
            <a:endParaRPr lang="fr-FR" sz="20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Picture 2" descr="http://jdbrown.okstate.edu/MCj04348470000%5b1%5d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36" y="843218"/>
            <a:ext cx="1051088" cy="105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46481" y="1198481"/>
            <a:ext cx="935119" cy="935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ZoneTexte 19"/>
          <p:cNvSpPr txBox="1"/>
          <p:nvPr/>
        </p:nvSpPr>
        <p:spPr>
          <a:xfrm>
            <a:off x="4200768" y="1911888"/>
            <a:ext cx="1187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Earth</a:t>
            </a:r>
            <a:endParaRPr lang="fr-FR" sz="20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1101463" y="2235680"/>
            <a:ext cx="3384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u="sng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Upgrading</a:t>
            </a:r>
            <a:endParaRPr lang="fr-FR" sz="440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22" name="Flèche vers le bas 21"/>
          <p:cNvSpPr/>
          <p:nvPr/>
        </p:nvSpPr>
        <p:spPr>
          <a:xfrm rot="18388692">
            <a:off x="997529" y="1482611"/>
            <a:ext cx="949994" cy="889048"/>
          </a:xfrm>
          <a:prstGeom prst="downArrow">
            <a:avLst/>
          </a:prstGeom>
          <a:solidFill>
            <a:srgbClr val="00B0F0"/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Flèche vers le bas 22"/>
          <p:cNvSpPr/>
          <p:nvPr/>
        </p:nvSpPr>
        <p:spPr>
          <a:xfrm rot="3480391">
            <a:off x="3334354" y="1633600"/>
            <a:ext cx="931079" cy="934450"/>
          </a:xfrm>
          <a:prstGeom prst="downArrow">
            <a:avLst/>
          </a:prstGeom>
          <a:solidFill>
            <a:srgbClr val="92D050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Flèche vers le bas 23"/>
          <p:cNvSpPr/>
          <p:nvPr/>
        </p:nvSpPr>
        <p:spPr>
          <a:xfrm rot="10800000">
            <a:off x="2256482" y="3588170"/>
            <a:ext cx="984897" cy="905365"/>
          </a:xfrm>
          <a:prstGeom prst="downArrow">
            <a:avLst/>
          </a:prstGeom>
          <a:solidFill>
            <a:srgbClr val="FFC000"/>
          </a:solidFill>
          <a:ln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ZoneTexte 24"/>
          <p:cNvSpPr txBox="1"/>
          <p:nvPr/>
        </p:nvSpPr>
        <p:spPr>
          <a:xfrm>
            <a:off x="1066800" y="2957501"/>
            <a:ext cx="3419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fr-FR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Triple </a:t>
            </a:r>
            <a:r>
              <a:rPr lang="fr-FR" sz="32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win</a:t>
            </a:r>
            <a:r>
              <a:rPr lang="fr-FR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!</a:t>
            </a:r>
          </a:p>
        </p:txBody>
      </p:sp>
      <p:sp>
        <p:nvSpPr>
          <p:cNvPr id="26" name="ZoneTexte 25"/>
          <p:cNvSpPr txBox="1"/>
          <p:nvPr/>
        </p:nvSpPr>
        <p:spPr>
          <a:xfrm rot="20101010">
            <a:off x="824453" y="486476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Business</a:t>
            </a:r>
            <a:endParaRPr lang="fr-FR" sz="1600" dirty="0"/>
          </a:p>
        </p:txBody>
      </p:sp>
      <p:sp>
        <p:nvSpPr>
          <p:cNvPr id="27" name="ZoneTexte 26"/>
          <p:cNvSpPr txBox="1"/>
          <p:nvPr/>
        </p:nvSpPr>
        <p:spPr>
          <a:xfrm rot="1689262">
            <a:off x="3249494" y="742863"/>
            <a:ext cx="15299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 smtClean="0"/>
              <a:t>Environment</a:t>
            </a:r>
            <a:endParaRPr lang="fr-FR" sz="1600" dirty="0"/>
          </a:p>
        </p:txBody>
      </p:sp>
      <p:sp>
        <p:nvSpPr>
          <p:cNvPr id="28" name="ZoneTexte 27"/>
          <p:cNvSpPr txBox="1"/>
          <p:nvPr/>
        </p:nvSpPr>
        <p:spPr>
          <a:xfrm rot="19728902">
            <a:off x="3048553" y="4250052"/>
            <a:ext cx="12055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Customer</a:t>
            </a:r>
            <a:endParaRPr lang="fr-FR" sz="1600" dirty="0"/>
          </a:p>
        </p:txBody>
      </p:sp>
      <p:sp>
        <p:nvSpPr>
          <p:cNvPr id="29" name="ZoneTexte 28"/>
          <p:cNvSpPr txBox="1"/>
          <p:nvPr/>
        </p:nvSpPr>
        <p:spPr>
          <a:xfrm>
            <a:off x="-152400" y="5867400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[BEC </a:t>
            </a:r>
            <a:r>
              <a:rPr lang="fr-FR" sz="1200" dirty="0" err="1" smtClean="0"/>
              <a:t>diagram</a:t>
            </a:r>
            <a:r>
              <a:rPr lang="fr-FR" sz="1200" dirty="0" smtClean="0"/>
              <a:t>]</a:t>
            </a:r>
            <a:endParaRPr lang="fr-FR" sz="1200" dirty="0"/>
          </a:p>
        </p:txBody>
      </p:sp>
      <p:sp>
        <p:nvSpPr>
          <p:cNvPr id="32" name="ZoneTexte 31"/>
          <p:cNvSpPr txBox="1"/>
          <p:nvPr/>
        </p:nvSpPr>
        <p:spPr>
          <a:xfrm>
            <a:off x="5715431" y="3257696"/>
            <a:ext cx="3252053" cy="34970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fr-F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Service </a:t>
            </a:r>
            <a:r>
              <a:rPr lang="fr-F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bundles </a:t>
            </a:r>
            <a:r>
              <a:rPr lang="fr-FR" sz="1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</a:t>
            </a:r>
            <a:r>
              <a:rPr lang="fr-FR" sz="1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module Upgrades</a:t>
            </a:r>
          </a:p>
        </p:txBody>
      </p:sp>
      <p:sp>
        <p:nvSpPr>
          <p:cNvPr id="33" name="Flèche droite 32"/>
          <p:cNvSpPr/>
          <p:nvPr/>
        </p:nvSpPr>
        <p:spPr>
          <a:xfrm>
            <a:off x="4657968" y="3468517"/>
            <a:ext cx="1045051" cy="339153"/>
          </a:xfrm>
          <a:prstGeom prst="rightArrow">
            <a:avLst/>
          </a:prstGeom>
          <a:solidFill>
            <a:srgbClr val="FF3399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pic>
        <p:nvPicPr>
          <p:cNvPr id="34" name="Picture 3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95"/>
          <a:stretch/>
        </p:blipFill>
        <p:spPr bwMode="auto">
          <a:xfrm>
            <a:off x="5728007" y="3468517"/>
            <a:ext cx="3181366" cy="334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Flèche droite 34"/>
          <p:cNvSpPr/>
          <p:nvPr/>
        </p:nvSpPr>
        <p:spPr>
          <a:xfrm>
            <a:off x="4659022" y="4759706"/>
            <a:ext cx="1045051" cy="339153"/>
          </a:xfrm>
          <a:prstGeom prst="rightArrow">
            <a:avLst/>
          </a:prstGeom>
          <a:solidFill>
            <a:srgbClr val="7030A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36" name="Carré corné 35"/>
          <p:cNvSpPr/>
          <p:nvPr/>
        </p:nvSpPr>
        <p:spPr>
          <a:xfrm rot="20998411">
            <a:off x="5750248" y="2018503"/>
            <a:ext cx="3135895" cy="927500"/>
          </a:xfrm>
          <a:prstGeom prst="foldedCorner">
            <a:avLst/>
          </a:prstGeom>
          <a:solidFill>
            <a:srgbClr val="00CC0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08000" rIns="36000" rtlCol="0" anchor="ctr"/>
          <a:lstStyle/>
          <a:p>
            <a:pPr algn="ctr"/>
            <a:r>
              <a:rPr lang="fr-FR" sz="2000" b="1" dirty="0" smtClean="0"/>
              <a:t>Range of new </a:t>
            </a:r>
            <a:r>
              <a:rPr lang="fr-FR" sz="2000" b="1" dirty="0"/>
              <a:t>Services </a:t>
            </a:r>
            <a:r>
              <a:rPr lang="fr-FR" sz="2000" b="1" dirty="0" err="1" smtClean="0"/>
              <a:t>associated</a:t>
            </a:r>
            <a:r>
              <a:rPr lang="fr-FR" sz="2000" b="1" dirty="0" smtClean="0"/>
              <a:t> to the </a:t>
            </a:r>
            <a:r>
              <a:rPr lang="fr-FR" sz="2000" b="1" dirty="0" err="1" smtClean="0"/>
              <a:t>product</a:t>
            </a:r>
            <a:endParaRPr lang="fr-FR" sz="2000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5181600" y="5373469"/>
            <a:ext cx="3276600" cy="646331"/>
          </a:xfrm>
          <a:prstGeom prst="rect">
            <a:avLst/>
          </a:prstGeom>
          <a:solidFill>
            <a:srgbClr val="FFFF00">
              <a:alpha val="20000"/>
            </a:srgbClr>
          </a:solidFill>
          <a:ln w="28575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Trojan 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horse to migrate </a:t>
            </a:r>
          </a:p>
          <a:p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service offerings !!!!</a:t>
            </a:r>
            <a:endParaRPr lang="fr-F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5005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 animBg="1"/>
      <p:bldP spid="35" grpId="0" animBg="1"/>
      <p:bldP spid="36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305800" y="6356350"/>
            <a:ext cx="381000" cy="365125"/>
          </a:xfrm>
        </p:spPr>
        <p:txBody>
          <a:bodyPr/>
          <a:lstStyle/>
          <a:p>
            <a:pPr algn="r"/>
            <a:fld id="{B6F15528-21DE-4FAA-801E-634DDDAF4B2B}" type="slidenum">
              <a:rPr lang="en-US" smtClean="0"/>
              <a:pPr algn="r"/>
              <a:t>9</a:t>
            </a:fld>
            <a:endParaRPr lang="en-US" dirty="0"/>
          </a:p>
        </p:txBody>
      </p:sp>
      <p:pic>
        <p:nvPicPr>
          <p:cNvPr id="7" name="Picture 4" descr="http://lismma.supmeca.fr/sites/default/files/pageaccueil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9" r="18286"/>
          <a:stretch/>
        </p:blipFill>
        <p:spPr bwMode="auto">
          <a:xfrm>
            <a:off x="152400" y="6346347"/>
            <a:ext cx="633872" cy="446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512" y="6407905"/>
            <a:ext cx="723519" cy="342465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94" b="11746"/>
          <a:stretch/>
        </p:blipFill>
        <p:spPr bwMode="auto">
          <a:xfrm>
            <a:off x="1838450" y="6384067"/>
            <a:ext cx="980950" cy="37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2971800" y="1143000"/>
            <a:ext cx="31910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60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fr-FR" sz="6000" b="1" u="sng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1676400" y="2514600"/>
            <a:ext cx="575983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The </a:t>
            </a:r>
            <a:r>
              <a:rPr lang="fr-FR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fruitful</a:t>
            </a:r>
            <a:r>
              <a:rPr lang="fr-F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concept of </a:t>
            </a:r>
            <a:r>
              <a:rPr lang="fr-FR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Upgradability</a:t>
            </a:r>
            <a:endParaRPr lang="fr-FR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endParaRPr lang="fr-F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fr-F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do </a:t>
            </a:r>
            <a:r>
              <a:rPr lang="fr-FR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</a:t>
            </a:r>
            <a:r>
              <a:rPr lang="fr-F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r>
              <a:rPr lang="fr-FR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Methodological</a:t>
            </a:r>
            <a:r>
              <a:rPr lang="fr-F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Elements</a:t>
            </a:r>
            <a:r>
              <a:rPr lang="fr-F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fr-FR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Flèche droite 13"/>
          <p:cNvSpPr/>
          <p:nvPr/>
        </p:nvSpPr>
        <p:spPr>
          <a:xfrm rot="20172421">
            <a:off x="610075" y="4642115"/>
            <a:ext cx="1227749" cy="591670"/>
          </a:xfrm>
          <a:prstGeom prst="rightArrow">
            <a:avLst/>
          </a:prstGeom>
          <a:solidFill>
            <a:srgbClr val="FFC00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396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bg1"/>
        </a:solidFill>
      </a:spPr>
      <a:bodyPr wrap="square" rtlCol="0">
        <a:spAutoFit/>
      </a:bodyPr>
      <a:lstStyle>
        <a:defPPr>
          <a:defRPr sz="1200" b="1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6232</TotalTime>
  <Words>2338</Words>
  <Application>Microsoft Office PowerPoint</Application>
  <PresentationFormat>Affichage à l'écran (4:3)</PresentationFormat>
  <Paragraphs>717</Paragraphs>
  <Slides>28</Slides>
  <Notes>27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29" baseType="lpstr"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New Questions related to Upgradbility</vt:lpstr>
      <vt:lpstr>Présentation PowerPoint</vt:lpstr>
      <vt:lpstr>Présentation PowerPoint</vt:lpstr>
      <vt:lpstr>New Questions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kashkou</dc:creator>
  <cp:lastModifiedBy>MEDINI Khaled</cp:lastModifiedBy>
  <cp:revision>144</cp:revision>
  <cp:lastPrinted>2015-05-19T17:42:44Z</cp:lastPrinted>
  <dcterms:created xsi:type="dcterms:W3CDTF">2006-08-16T00:00:00Z</dcterms:created>
  <dcterms:modified xsi:type="dcterms:W3CDTF">2015-06-11T16:04:05Z</dcterms:modified>
</cp:coreProperties>
</file>